
<file path=[Content_Types].xml><?xml version="1.0" encoding="utf-8"?>
<Types xmlns="http://schemas.openxmlformats.org/package/2006/content-types">
  <Override PartName="/_rels/.rels" ContentType="application/vnd.openxmlformats-package.relationships+xml"/>
  <Override PartName="/ppt/notesSlides/_rels/notesSlide13.xml.rels" ContentType="application/vnd.openxmlformats-package.relationships+xml"/>
  <Override PartName="/ppt/notesSlides/_rels/notesSlide12.xml.rels" ContentType="application/vnd.openxmlformats-package.relationships+xml"/>
  <Override PartName="/ppt/notesSlides/_rels/notesSlide5.xml.rels" ContentType="application/vnd.openxmlformats-package.relationships+xml"/>
  <Override PartName="/ppt/notesSlides/_rels/notesSlide4.xml.rels" ContentType="application/vnd.openxmlformats-package.relationships+xml"/>
  <Override PartName="/ppt/notesSlides/_rels/notesSlide3.xml.rels" ContentType="application/vnd.openxmlformats-package.relationships+xml"/>
  <Override PartName="/ppt/notesSlides/_rels/notesSlide6.xml.rels" ContentType="application/vnd.openxmlformats-package.relationships+xml"/>
  <Override PartName="/ppt/notesSlides/_rels/notesSlide7.xml.rels" ContentType="application/vnd.openxmlformats-package.relationships+xml"/>
  <Override PartName="/ppt/notesSlides/_rels/notesSlide8.xml.rels" ContentType="application/vnd.openxmlformats-package.relationships+xml"/>
  <Override PartName="/ppt/notesSlides/_rels/notesSlide2.xml.rels" ContentType="application/vnd.openxmlformats-package.relationships+xml"/>
  <Override PartName="/ppt/notesSlides/_rels/notesSlide9.xml.rels" ContentType="application/vnd.openxmlformats-package.relationships+xml"/>
  <Override PartName="/ppt/notesSlides/_rels/notesSlide10.xml.rels" ContentType="application/vnd.openxmlformats-package.relationships+xml"/>
  <Override PartName="/ppt/notesSlides/_rels/notesSlide11.xml.rels" ContentType="application/vnd.openxmlformats-package.relationships+xml"/>
  <Override PartName="/ppt/notesSlides/notesSlide13.xml" ContentType="application/vnd.openxmlformats-officedocument.presentationml.notesSlide+xml"/>
  <Override PartName="/ppt/notesSlides/notesSlide12.xml" ContentType="application/vnd.openxmlformats-officedocument.presentationml.notesSlide+xml"/>
  <Override PartName="/ppt/notesSlides/notesSlide5.xml" ContentType="application/vnd.openxmlformats-officedocument.presentationml.notesSlide+xml"/>
  <Override PartName="/ppt/notesSlides/notesSlide4.xml" ContentType="application/vnd.openxmlformats-officedocument.presentationml.notesSlide+xml"/>
  <Override PartName="/ppt/notesSlides/notesSlide11.xml" ContentType="application/vnd.openxmlformats-officedocument.presentationml.notesSlide+xml"/>
  <Override PartName="/ppt/notesSlides/notesSlide3.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slides/_rels/slide16.xml.rels" ContentType="application/vnd.openxmlformats-package.relationships+xml"/>
  <Override PartName="/ppt/slides/_rels/slide15.xml.rels" ContentType="application/vnd.openxmlformats-package.relationships+xml"/>
  <Override PartName="/ppt/slides/_rels/slide14.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8.xml.rels" ContentType="application/vnd.openxmlformats-package.relationships+xml"/>
  <Override PartName="/ppt/slides/_rels/slide1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1.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7.xml.rels" ContentType="application/vnd.openxmlformats-package.relationships+xml"/>
  <Override PartName="/ppt/slides/_rels/slide10.xml.rels" ContentType="application/vnd.openxmlformats-package.relationships+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11.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0.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_rels/presentation.xml.rels" ContentType="application/vnd.openxmlformats-package.relationships+xml"/>
  <Override PartName="/ppt/media/image29.png" ContentType="image/png"/>
  <Override PartName="/ppt/media/image28.png" ContentType="image/png"/>
  <Override PartName="/ppt/media/image27.png" ContentType="image/png"/>
  <Override PartName="/ppt/media/image26.png" ContentType="image/png"/>
  <Override PartName="/ppt/media/image25.png" ContentType="image/png"/>
  <Override PartName="/ppt/media/image24.png" ContentType="image/png"/>
  <Override PartName="/ppt/media/image23.png" ContentType="image/png"/>
  <Override PartName="/ppt/media/image10.png" ContentType="image/png"/>
  <Override PartName="/ppt/media/image9.tif" ContentType="image/tiff"/>
  <Override PartName="/ppt/media/image1.png" ContentType="image/png"/>
  <Override PartName="/ppt/media/image6.png" ContentType="image/png"/>
  <Override PartName="/ppt/media/image21.png" ContentType="image/png"/>
  <Override PartName="/ppt/media/image2.png" ContentType="image/png"/>
  <Override PartName="/ppt/media/image7.png" ContentType="image/png"/>
  <Override PartName="/ppt/media/image22.png" ContentType="image/png"/>
  <Override PartName="/ppt/media/image3.png" ContentType="image/png"/>
  <Override PartName="/ppt/media/image8.tif" ContentType="image/tiff"/>
  <Override PartName="/ppt/media/image4.png" ContentType="image/png"/>
  <Override PartName="/ppt/media/image11.tif" ContentType="image/tiff"/>
  <Override PartName="/ppt/media/image12.png" ContentType="image/png"/>
  <Override PartName="/ppt/media/image13.tif" ContentType="image/tiff"/>
  <Override PartName="/ppt/media/image14.png" ContentType="image/png"/>
  <Override PartName="/ppt/media/image15.png" ContentType="image/png"/>
  <Override PartName="/ppt/media/image16.png" ContentType="image/png"/>
  <Override PartName="/ppt/media/image17.png" ContentType="image/png"/>
  <Override PartName="/ppt/media/image18.png" ContentType="image/png"/>
  <Override PartName="/ppt/media/image19.png" ContentType="image/png"/>
  <Override PartName="/ppt/media/image5.png" ContentType="image/png"/>
  <Override PartName="/ppt/media/image20.png" ContentType="image/png"/>
  <Override PartName="/ppt/charts/chart1.xml" ContentType="application/vnd.openxmlformats-officedocument.drawingml.chart+xml"/>
  <Override PartName="/ppt/notesMasters/_rels/notesMaster1.xml.rels" ContentType="application/vnd.openxmlformats-package.relationships+xml"/>
  <Override PartName="/ppt/notesMasters/notesMaster1.xml" ContentType="application/vnd.openxmlformats-officedocument.presentationml.notesMaster+xml"/>
  <Override PartName="/ppt/presentation.xml" ContentType="application/vnd.openxmlformats-officedocument.presentationml.presentation.main+xml"/>
  <Override PartName="/ppt/slideMasters/slideMaster3.xml" ContentType="application/vnd.openxmlformats-officedocument.presentationml.slideMaster+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theme/theme4.xml" ContentType="application/vnd.openxmlformats-officedocument.theme+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29.xml" ContentType="application/vnd.openxmlformats-officedocument.presentationml.slideLayout+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slideLayouts/slideLayout17.xml" ContentType="application/vnd.openxmlformats-officedocument.presentationml.slideLayout+xml"/>
  <Override PartName="/ppt/slideLayouts/slideLayout9.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slideLayouts/slideLayout3.xml" ContentType="application/vnd.openxmlformats-officedocument.presentationml.slideLayout+xml"/>
  <Override PartName="/ppt/slideLayouts/slideLayout12.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_rels/slideLayout36.xml.rels" ContentType="application/vnd.openxmlformats-package.relationships+xml"/>
  <Override PartName="/ppt/slideLayouts/_rels/slideLayout35.xml.rels" ContentType="application/vnd.openxmlformats-package.relationships+xml"/>
  <Override PartName="/ppt/slideLayouts/_rels/slideLayout34.xml.rels" ContentType="application/vnd.openxmlformats-package.relationships+xml"/>
  <Override PartName="/ppt/slideLayouts/_rels/slideLayout30.xml.rels" ContentType="application/vnd.openxmlformats-package.relationships+xml"/>
  <Override PartName="/ppt/slideLayouts/_rels/slideLayout29.xml.rels" ContentType="application/vnd.openxmlformats-package.relationships+xml"/>
  <Override PartName="/ppt/slideLayouts/_rels/slideLayout28.xml.rels" ContentType="application/vnd.openxmlformats-package.relationships+xml"/>
  <Override PartName="/ppt/slideLayouts/_rels/slideLayout26.xml.rels" ContentType="application/vnd.openxmlformats-package.relationships+xml"/>
  <Override PartName="/ppt/slideLayouts/_rels/slideLayout25.xml.rels" ContentType="application/vnd.openxmlformats-package.relationships+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10.xml.rels" ContentType="application/vnd.openxmlformats-package.relationships+xml"/>
  <Override PartName="/ppt/slideLayouts/_rels/slideLayout17.xml.rels" ContentType="application/vnd.openxmlformats-package.relationships+xml"/>
  <Override PartName="/ppt/slideLayouts/_rels/slideLayout3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11.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19.xml.rels" ContentType="application/vnd.openxmlformats-package.relationships+xml"/>
  <Override PartName="/ppt/slideLayouts/_rels/slideLayout27.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31.xml.rels" ContentType="application/vnd.openxmlformats-package.relationships+xml"/>
  <Override PartName="/ppt/slideLayouts/_rels/slideLayout20.xml.rels" ContentType="application/vnd.openxmlformats-package.relationships+xml"/>
  <Override PartName="/ppt/slideLayouts/_rels/slideLayout32.xml.rels" ContentType="application/vnd.openxmlformats-package.relationships+xml"/>
  <Override PartName="/ppt/slideLayouts/_rels/slideLayout21.xml.rels" ContentType="application/vnd.openxmlformats-package.relationships+xml"/>
  <Override PartName="/ppt/slideLayouts/slideLayout5.xml" ContentType="application/vnd.openxmlformats-officedocument.presentationml.slideLayout+xml"/>
  <Override PartName="/ppt/slideLayouts/slideLayout14.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slideLayouts/slideLayout22.xml" ContentType="application/vnd.openxmlformats-officedocument.presentationml.slideLayout+xml"/>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x="9144000" cy="6858000"/>
  <p:notesSz cx="7302500" cy="95869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
</Relationships>
</file>

<file path=ppt/charts/chart1.xml><?xml version="1.0" encoding="utf-8"?>
<c:chartSpace xmlns:c="http://schemas.openxmlformats.org/drawingml/2006/chart" xmlns:a="http://schemas.openxmlformats.org/drawingml/2006/main" xmlns:r="http://schemas.openxmlformats.org/officeDocument/2006/relationships">
  <c:lang val="en-US"/>
  <c:roundedCorners val="0"/>
  <c:chart>
    <c:plotArea>
      <c:layout>
        <c:manualLayout>
          <c:layoutTarget val="inner"/>
          <c:xMode val="edge"/>
          <c:yMode val="edge"/>
          <c:x val="0.0364826013680975"/>
          <c:y val="0.0461270670147955"/>
          <c:w val="0.80033706751264"/>
          <c:h val="0.866666666666667"/>
        </c:manualLayout>
      </c:layout>
      <c:lineChart>
        <c:grouping val="standard"/>
        <c:ser>
          <c:idx val="0"/>
          <c:order val="0"/>
          <c:tx>
            <c:strRef>
              <c:f>label 0</c:f>
              <c:strCache>
                <c:ptCount val="1"/>
                <c:pt idx="0">
                  <c:v>Spiral SSE</c:v>
                </c:pt>
              </c:strCache>
            </c:strRef>
          </c:tx>
          <c:spPr>
            <a:solidFill>
              <a:srgbClr val="a03232"/>
            </a:solidFill>
            <a:ln w="50760">
              <a:solidFill>
                <a:srgbClr val="a03232"/>
              </a:solidFill>
              <a:round/>
            </a:ln>
          </c:spPr>
          <c:marker>
            <c:symbol val="circle"/>
            <c:size val="9"/>
            <c:spPr>
              <a:solidFill>
                <a:srgbClr val="a03232"/>
              </a:solidFill>
            </c:spPr>
          </c:marker>
          <c:dLbls>
            <c:dLblPos val="r"/>
            <c:showLegendKey val="0"/>
            <c:showVal val="0"/>
            <c:showCatName val="0"/>
            <c:showSerName val="0"/>
            <c:showPercent val="0"/>
            <c:showLeaderLines val="0"/>
          </c:dLbls>
          <c:cat>
            <c:strRef>
              <c:f>categories</c:f>
              <c:strCache>
                <c:ptCount val="17"/>
                <c:pt idx="0">
                  <c:v>4</c:v>
                </c:pt>
                <c:pt idx="1">
                  <c:v>5</c:v>
                </c:pt>
                <c:pt idx="2">
                  <c:v>6</c:v>
                </c:pt>
                <c:pt idx="3">
                  <c:v>7</c:v>
                </c:pt>
                <c:pt idx="4">
                  <c:v>8</c:v>
                </c:pt>
                <c:pt idx="5">
                  <c:v>9</c:v>
                </c:pt>
                <c:pt idx="6">
                  <c:v>10</c:v>
                </c:pt>
                <c:pt idx="7">
                  <c:v>11</c:v>
                </c:pt>
                <c:pt idx="8">
                  <c:v>12</c:v>
                </c:pt>
                <c:pt idx="9">
                  <c:v>13</c:v>
                </c:pt>
                <c:pt idx="10">
                  <c:v>14</c:v>
                </c:pt>
                <c:pt idx="11">
                  <c:v>15</c:v>
                </c:pt>
                <c:pt idx="12">
                  <c:v>16</c:v>
                </c:pt>
                <c:pt idx="13">
                  <c:v>17</c:v>
                </c:pt>
                <c:pt idx="14">
                  <c:v>18</c:v>
                </c:pt>
                <c:pt idx="15">
                  <c:v>19</c:v>
                </c:pt>
                <c:pt idx="16">
                  <c:v>20</c:v>
                </c:pt>
              </c:strCache>
            </c:strRef>
          </c:cat>
          <c:val>
            <c:numRef>
              <c:f>0</c:f>
              <c:numCache>
                <c:formatCode>General</c:formatCode>
                <c:ptCount val="17"/>
                <c:pt idx="0">
                  <c:v>4.15584415584416</c:v>
                </c:pt>
                <c:pt idx="1">
                  <c:v>4.87804878048781</c:v>
                </c:pt>
                <c:pt idx="2">
                  <c:v>5.76576576576577</c:v>
                </c:pt>
                <c:pt idx="3">
                  <c:v>6.24825662482566</c:v>
                </c:pt>
                <c:pt idx="4">
                  <c:v>6.2173649058895</c:v>
                </c:pt>
                <c:pt idx="5">
                  <c:v>5.68467801628423</c:v>
                </c:pt>
                <c:pt idx="6">
                  <c:v>5.53513513513514</c:v>
                </c:pt>
                <c:pt idx="7">
                  <c:v>5.33687103193405</c:v>
                </c:pt>
                <c:pt idx="8">
                  <c:v>5.29575279591441</c:v>
                </c:pt>
                <c:pt idx="9">
                  <c:v>5.18264017986627</c:v>
                </c:pt>
                <c:pt idx="10">
                  <c:v/>
                </c:pt>
                <c:pt idx="11">
                  <c:v/>
                </c:pt>
                <c:pt idx="12">
                  <c:v/>
                </c:pt>
                <c:pt idx="13">
                  <c:v/>
                </c:pt>
                <c:pt idx="14">
                  <c:v/>
                </c:pt>
                <c:pt idx="15">
                  <c:v/>
                </c:pt>
                <c:pt idx="16">
                  <c:v/>
                </c:pt>
              </c:numCache>
            </c:numRef>
          </c:val>
          <c:smooth val="0"/>
        </c:ser>
        <c:ser>
          <c:idx val="1"/>
          <c:order val="1"/>
          <c:tx>
            <c:strRef>
              <c:f>label 1</c:f>
              <c:strCache>
                <c:ptCount val="1"/>
                <c:pt idx="0">
                  <c:v>Intel MKL interl.</c:v>
                </c:pt>
              </c:strCache>
            </c:strRef>
          </c:tx>
          <c:spPr>
            <a:solidFill>
              <a:srgbClr val="2d2db8"/>
            </a:solidFill>
            <a:ln w="28800">
              <a:solidFill>
                <a:srgbClr val="2d2db8"/>
              </a:solidFill>
              <a:round/>
            </a:ln>
          </c:spPr>
          <c:marker>
            <c:symbol val="circle"/>
            <c:size val="6"/>
            <c:spPr>
              <a:solidFill>
                <a:srgbClr val="2d2db8"/>
              </a:solidFill>
            </c:spPr>
          </c:marker>
          <c:dLbls>
            <c:dLblPos val="r"/>
            <c:showLegendKey val="0"/>
            <c:showVal val="0"/>
            <c:showCatName val="0"/>
            <c:showSerName val="0"/>
            <c:showPercent val="0"/>
            <c:showLeaderLines val="0"/>
          </c:dLbls>
          <c:cat>
            <c:strRef>
              <c:f>categories</c:f>
              <c:strCache>
                <c:ptCount val="17"/>
                <c:pt idx="0">
                  <c:v>4</c:v>
                </c:pt>
                <c:pt idx="1">
                  <c:v>5</c:v>
                </c:pt>
                <c:pt idx="2">
                  <c:v>6</c:v>
                </c:pt>
                <c:pt idx="3">
                  <c:v>7</c:v>
                </c:pt>
                <c:pt idx="4">
                  <c:v>8</c:v>
                </c:pt>
                <c:pt idx="5">
                  <c:v>9</c:v>
                </c:pt>
                <c:pt idx="6">
                  <c:v>10</c:v>
                </c:pt>
                <c:pt idx="7">
                  <c:v>11</c:v>
                </c:pt>
                <c:pt idx="8">
                  <c:v>12</c:v>
                </c:pt>
                <c:pt idx="9">
                  <c:v>13</c:v>
                </c:pt>
                <c:pt idx="10">
                  <c:v>14</c:v>
                </c:pt>
                <c:pt idx="11">
                  <c:v>15</c:v>
                </c:pt>
                <c:pt idx="12">
                  <c:v>16</c:v>
                </c:pt>
                <c:pt idx="13">
                  <c:v>17</c:v>
                </c:pt>
                <c:pt idx="14">
                  <c:v>18</c:v>
                </c:pt>
                <c:pt idx="15">
                  <c:v>19</c:v>
                </c:pt>
                <c:pt idx="16">
                  <c:v>20</c:v>
                </c:pt>
              </c:strCache>
            </c:strRef>
          </c:cat>
          <c:val>
            <c:numRef>
              <c:f>1</c:f>
              <c:numCache>
                <c:formatCode>General</c:formatCode>
                <c:ptCount val="17"/>
                <c:pt idx="0">
                  <c:v>0.577864487</c:v>
                </c:pt>
                <c:pt idx="1">
                  <c:v>1.211267175</c:v>
                </c:pt>
                <c:pt idx="2">
                  <c:v>1.966102102</c:v>
                </c:pt>
                <c:pt idx="3">
                  <c:v>2.955980871</c:v>
                </c:pt>
                <c:pt idx="4">
                  <c:v>4.130693602</c:v>
                </c:pt>
                <c:pt idx="5">
                  <c:v>5.147953406</c:v>
                </c:pt>
                <c:pt idx="6">
                  <c:v>5.06446682299999</c:v>
                </c:pt>
                <c:pt idx="7">
                  <c:v>5.59356084399999</c:v>
                </c:pt>
                <c:pt idx="8">
                  <c:v>5.27061691</c:v>
                </c:pt>
                <c:pt idx="9">
                  <c:v>4.060841173</c:v>
                </c:pt>
                <c:pt idx="10">
                  <c:v/>
                </c:pt>
                <c:pt idx="11">
                  <c:v/>
                </c:pt>
                <c:pt idx="12">
                  <c:v/>
                </c:pt>
                <c:pt idx="13">
                  <c:v/>
                </c:pt>
                <c:pt idx="14">
                  <c:v/>
                </c:pt>
                <c:pt idx="15">
                  <c:v/>
                </c:pt>
                <c:pt idx="16">
                  <c:v/>
                </c:pt>
              </c:numCache>
            </c:numRef>
          </c:val>
          <c:smooth val="0"/>
        </c:ser>
        <c:ser>
          <c:idx val="2"/>
          <c:order val="2"/>
          <c:tx>
            <c:strRef>
              <c:f>label 2</c:f>
              <c:strCache>
                <c:ptCount val="1"/>
                <c:pt idx="0">
                  <c:v>Spiral C</c:v>
                </c:pt>
              </c:strCache>
            </c:strRef>
          </c:tx>
          <c:spPr>
            <a:solidFill>
              <a:srgbClr val="808080"/>
            </a:solidFill>
            <a:ln w="28800">
              <a:solidFill>
                <a:srgbClr val="808080"/>
              </a:solidFill>
              <a:round/>
            </a:ln>
          </c:spPr>
          <c:marker>
            <c:symbol val="circle"/>
            <c:size val="6"/>
            <c:spPr>
              <a:solidFill>
                <a:srgbClr val="808080"/>
              </a:solidFill>
            </c:spPr>
          </c:marker>
          <c:dLbls>
            <c:dLblPos val="r"/>
            <c:showLegendKey val="0"/>
            <c:showVal val="0"/>
            <c:showCatName val="0"/>
            <c:showSerName val="0"/>
            <c:showPercent val="0"/>
            <c:showLeaderLines val="0"/>
          </c:dLbls>
          <c:cat>
            <c:strRef>
              <c:f>categories</c:f>
              <c:strCache>
                <c:ptCount val="17"/>
                <c:pt idx="0">
                  <c:v>4</c:v>
                </c:pt>
                <c:pt idx="1">
                  <c:v>5</c:v>
                </c:pt>
                <c:pt idx="2">
                  <c:v>6</c:v>
                </c:pt>
                <c:pt idx="3">
                  <c:v>7</c:v>
                </c:pt>
                <c:pt idx="4">
                  <c:v>8</c:v>
                </c:pt>
                <c:pt idx="5">
                  <c:v>9</c:v>
                </c:pt>
                <c:pt idx="6">
                  <c:v>10</c:v>
                </c:pt>
                <c:pt idx="7">
                  <c:v>11</c:v>
                </c:pt>
                <c:pt idx="8">
                  <c:v>12</c:v>
                </c:pt>
                <c:pt idx="9">
                  <c:v>13</c:v>
                </c:pt>
                <c:pt idx="10">
                  <c:v>14</c:v>
                </c:pt>
                <c:pt idx="11">
                  <c:v>15</c:v>
                </c:pt>
                <c:pt idx="12">
                  <c:v>16</c:v>
                </c:pt>
                <c:pt idx="13">
                  <c:v>17</c:v>
                </c:pt>
                <c:pt idx="14">
                  <c:v>18</c:v>
                </c:pt>
                <c:pt idx="15">
                  <c:v>19</c:v>
                </c:pt>
                <c:pt idx="16">
                  <c:v>20</c:v>
                </c:pt>
              </c:strCache>
            </c:strRef>
          </c:cat>
          <c:val>
            <c:numRef>
              <c:f>2</c:f>
              <c:numCache>
                <c:formatCode>General</c:formatCode>
                <c:ptCount val="17"/>
                <c:pt idx="0">
                  <c:v>1.76795580110497</c:v>
                </c:pt>
                <c:pt idx="1">
                  <c:v>2</c:v>
                </c:pt>
                <c:pt idx="2">
                  <c:v>1.93743693239152</c:v>
                </c:pt>
                <c:pt idx="3">
                  <c:v>1.98054818744474</c:v>
                </c:pt>
                <c:pt idx="4">
                  <c:v>1.90689013035382</c:v>
                </c:pt>
                <c:pt idx="5">
                  <c:v>1.88112344872632</c:v>
                </c:pt>
                <c:pt idx="6">
                  <c:v>1.76533462055649</c:v>
                </c:pt>
                <c:pt idx="7">
                  <c:v>1.73324306025728</c:v>
                </c:pt>
                <c:pt idx="8">
                  <c:v>1.7020215661424</c:v>
                </c:pt>
                <c:pt idx="9">
                  <c:v>1.69383801528806</c:v>
                </c:pt>
                <c:pt idx="10">
                  <c:v/>
                </c:pt>
                <c:pt idx="11">
                  <c:v/>
                </c:pt>
                <c:pt idx="12">
                  <c:v/>
                </c:pt>
                <c:pt idx="13">
                  <c:v/>
                </c:pt>
                <c:pt idx="14">
                  <c:v/>
                </c:pt>
                <c:pt idx="15">
                  <c:v/>
                </c:pt>
                <c:pt idx="16">
                  <c:v/>
                </c:pt>
              </c:numCache>
            </c:numRef>
          </c:val>
          <c:smooth val="0"/>
        </c:ser>
        <c:ser>
          <c:idx val="3"/>
          <c:order val="3"/>
          <c:tx>
            <c:strRef>
              <c:f>label 3</c:f>
              <c:strCache>
                <c:ptCount val="1"/>
                <c:pt idx="0">
                  <c:v>Spiral C vect</c:v>
                </c:pt>
              </c:strCache>
            </c:strRef>
          </c:tx>
          <c:spPr>
            <a:solidFill>
              <a:srgbClr val="595959"/>
            </a:solidFill>
            <a:ln w="28800">
              <a:solidFill>
                <a:srgbClr val="595959"/>
              </a:solidFill>
              <a:round/>
            </a:ln>
          </c:spPr>
          <c:marker>
            <c:symbol val="circle"/>
            <c:size val="6"/>
            <c:spPr>
              <a:solidFill>
                <a:srgbClr val="595959"/>
              </a:solidFill>
            </c:spPr>
          </c:marker>
          <c:dLbls>
            <c:dLblPos val="r"/>
            <c:showLegendKey val="0"/>
            <c:showVal val="0"/>
            <c:showCatName val="0"/>
            <c:showSerName val="0"/>
            <c:showPercent val="0"/>
            <c:showLeaderLines val="0"/>
          </c:dLbls>
          <c:cat>
            <c:strRef>
              <c:f>categories</c:f>
              <c:strCache>
                <c:ptCount val="17"/>
                <c:pt idx="0">
                  <c:v>4</c:v>
                </c:pt>
                <c:pt idx="1">
                  <c:v>5</c:v>
                </c:pt>
                <c:pt idx="2">
                  <c:v>6</c:v>
                </c:pt>
                <c:pt idx="3">
                  <c:v>7</c:v>
                </c:pt>
                <c:pt idx="4">
                  <c:v>8</c:v>
                </c:pt>
                <c:pt idx="5">
                  <c:v>9</c:v>
                </c:pt>
                <c:pt idx="6">
                  <c:v>10</c:v>
                </c:pt>
                <c:pt idx="7">
                  <c:v>11</c:v>
                </c:pt>
                <c:pt idx="8">
                  <c:v>12</c:v>
                </c:pt>
                <c:pt idx="9">
                  <c:v>13</c:v>
                </c:pt>
                <c:pt idx="10">
                  <c:v>14</c:v>
                </c:pt>
                <c:pt idx="11">
                  <c:v>15</c:v>
                </c:pt>
                <c:pt idx="12">
                  <c:v>16</c:v>
                </c:pt>
                <c:pt idx="13">
                  <c:v>17</c:v>
                </c:pt>
                <c:pt idx="14">
                  <c:v>18</c:v>
                </c:pt>
                <c:pt idx="15">
                  <c:v>19</c:v>
                </c:pt>
                <c:pt idx="16">
                  <c:v>20</c:v>
                </c:pt>
              </c:strCache>
            </c:strRef>
          </c:cat>
          <c:val>
            <c:numRef>
              <c:f>3</c:f>
              <c:numCache>
                <c:formatCode>General</c:formatCode>
                <c:ptCount val="17"/>
                <c:pt idx="0">
                  <c:v>1.80790960451977</c:v>
                </c:pt>
                <c:pt idx="1">
                  <c:v>2.61437908496732</c:v>
                </c:pt>
                <c:pt idx="2">
                  <c:v>2.92237442922374</c:v>
                </c:pt>
                <c:pt idx="3">
                  <c:v>3.13505948215535</c:v>
                </c:pt>
                <c:pt idx="4">
                  <c:v>2.52465483234714</c:v>
                </c:pt>
                <c:pt idx="5">
                  <c:v>2.65590778097983</c:v>
                </c:pt>
                <c:pt idx="6">
                  <c:v>2.7271758815383</c:v>
                </c:pt>
                <c:pt idx="7">
                  <c:v>2.34130118478487</c:v>
                </c:pt>
                <c:pt idx="8">
                  <c:v>2.40719337081513</c:v>
                </c:pt>
                <c:pt idx="9">
                  <c:v>2.41304771442943</c:v>
                </c:pt>
                <c:pt idx="10">
                  <c:v/>
                </c:pt>
                <c:pt idx="11">
                  <c:v/>
                </c:pt>
                <c:pt idx="12">
                  <c:v/>
                </c:pt>
                <c:pt idx="13">
                  <c:v/>
                </c:pt>
                <c:pt idx="14">
                  <c:v/>
                </c:pt>
                <c:pt idx="15">
                  <c:v/>
                </c:pt>
                <c:pt idx="16">
                  <c:v/>
                </c:pt>
              </c:numCache>
            </c:numRef>
          </c:val>
          <c:smooth val="0"/>
        </c:ser>
        <c:hiLowLines>
          <c:spPr>
            <a:ln>
              <a:noFill/>
            </a:ln>
          </c:spPr>
        </c:hiLowLines>
        <c:marker val="1"/>
        <c:axId val="75253233"/>
        <c:axId val="87288310"/>
      </c:lineChart>
      <c:catAx>
        <c:axId val="75253233"/>
        <c:scaling>
          <c:orientation val="minMax"/>
        </c:scaling>
        <c:delete val="0"/>
        <c:axPos val="b"/>
        <c:numFmt formatCode="MM/DD/YYYY" sourceLinked="1"/>
        <c:majorTickMark val="out"/>
        <c:minorTickMark val="none"/>
        <c:tickLblPos val="nextTo"/>
        <c:spPr>
          <a:ln w="19080">
            <a:solidFill>
              <a:srgbClr val="000000"/>
            </a:solidFill>
            <a:round/>
          </a:ln>
        </c:spPr>
        <c:txPr>
          <a:bodyPr/>
          <a:p>
            <a:pPr>
              <a:defRPr b="0" sz="1600" spc="-1" strike="noStrike">
                <a:solidFill>
                  <a:srgbClr val="000000"/>
                </a:solidFill>
                <a:uFill>
                  <a:solidFill>
                    <a:srgbClr val="ffffff"/>
                  </a:solidFill>
                </a:uFill>
                <a:latin typeface="Gill Sans MT"/>
                <a:ea typeface="Arial"/>
              </a:defRPr>
            </a:pPr>
          </a:p>
        </c:txPr>
        <c:crossAx val="87288310"/>
        <c:crosses val="autoZero"/>
        <c:auto val="1"/>
        <c:lblAlgn val="ctr"/>
        <c:lblOffset val="100"/>
      </c:catAx>
      <c:valAx>
        <c:axId val="87288310"/>
        <c:scaling>
          <c:orientation val="minMax"/>
        </c:scaling>
        <c:delete val="0"/>
        <c:axPos val="l"/>
        <c:majorGridlines>
          <c:spPr>
            <a:ln w="15840">
              <a:solidFill>
                <a:srgbClr val="ffffff"/>
              </a:solidFill>
              <a:round/>
            </a:ln>
          </c:spPr>
        </c:majorGridlines>
        <c:numFmt formatCode="General" sourceLinked="0"/>
        <c:majorTickMark val="out"/>
        <c:minorTickMark val="none"/>
        <c:tickLblPos val="nextTo"/>
        <c:spPr>
          <a:ln w="2520">
            <a:noFill/>
          </a:ln>
        </c:spPr>
        <c:txPr>
          <a:bodyPr/>
          <a:p>
            <a:pPr>
              <a:defRPr b="0" sz="1600" spc="-1" strike="noStrike">
                <a:solidFill>
                  <a:srgbClr val="000000"/>
                </a:solidFill>
                <a:uFill>
                  <a:solidFill>
                    <a:srgbClr val="ffffff"/>
                  </a:solidFill>
                </a:uFill>
                <a:latin typeface="Gill Sans MT"/>
                <a:ea typeface="Arial"/>
              </a:defRPr>
            </a:pPr>
          </a:p>
        </c:txPr>
        <c:crossAx val="75253233"/>
        <c:crosses val="autoZero"/>
        <c:crossBetween val="midCat"/>
      </c:valAx>
      <c:spPr>
        <a:solidFill>
          <a:srgbClr val="e6e6e6"/>
        </a:solidFill>
        <a:ln w="19080">
          <a:noFill/>
        </a:ln>
      </c:spPr>
    </c:plotArea>
    <c:plotVisOnly val="1"/>
    <c:dispBlanksAs val="gap"/>
  </c:chart>
  <c:spPr>
    <a:noFill/>
    <a:ln>
      <a:noFill/>
    </a:ln>
  </c:spPr>
</c:chartSpace>
</file>

<file path=ppt/media/image1.png>
</file>

<file path=ppt/media/image10.png>
</file>

<file path=ppt/media/image11.tif>
</file>

<file path=ppt/media/image12.png>
</file>

<file path=ppt/media/image13.t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tif>
</file>

<file path=ppt/media/image9.tif>
</file>

<file path=ppt/notesMasters/_rels/notesMaster1.xml.rels><?xml version="1.0" encoding="UTF-8"?>
<Relationships xmlns="http://schemas.openxmlformats.org/package/2006/relationships"><Relationship Id="rId1" Type="http://schemas.openxmlformats.org/officeDocument/2006/relationships/theme" Target="../theme/theme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8" name="PlaceHolder 1"/>
          <p:cNvSpPr>
            <a:spLocks noGrp="1"/>
          </p:cNvSpPr>
          <p:nvPr>
            <p:ph type="body"/>
          </p:nvPr>
        </p:nvSpPr>
        <p:spPr>
          <a:xfrm>
            <a:off x="756000" y="5078520"/>
            <a:ext cx="6047640" cy="4811040"/>
          </a:xfrm>
          <a:prstGeom prst="rect">
            <a:avLst/>
          </a:prstGeom>
        </p:spPr>
        <p:txBody>
          <a:bodyPr lIns="0" rIns="0" tIns="0" bIns="0"/>
          <a:p>
            <a:r>
              <a:rPr b="0" lang="en-US" sz="2000" spc="-1" strike="noStrike">
                <a:solidFill>
                  <a:srgbClr val="000000"/>
                </a:solidFill>
                <a:uFill>
                  <a:solidFill>
                    <a:srgbClr val="ffffff"/>
                  </a:solidFill>
                </a:uFill>
                <a:latin typeface="Arial"/>
              </a:rPr>
              <a:t>Click to edit the notes format</a:t>
            </a:r>
            <a:endParaRPr b="0" lang="en-US" sz="2000" spc="-1" strike="noStrike">
              <a:solidFill>
                <a:srgbClr val="000000"/>
              </a:solidFill>
              <a:uFill>
                <a:solidFill>
                  <a:srgbClr val="ffffff"/>
                </a:solidFill>
              </a:uFill>
              <a:latin typeface="Arial"/>
            </a:endParaRPr>
          </a:p>
        </p:txBody>
      </p:sp>
      <p:sp>
        <p:nvSpPr>
          <p:cNvPr id="109" name="PlaceHolder 2"/>
          <p:cNvSpPr>
            <a:spLocks noGrp="1"/>
          </p:cNvSpPr>
          <p:nvPr>
            <p:ph type="hdr"/>
          </p:nvPr>
        </p:nvSpPr>
        <p:spPr>
          <a:xfrm>
            <a:off x="0" y="0"/>
            <a:ext cx="3280680" cy="534240"/>
          </a:xfrm>
          <a:prstGeom prst="rect">
            <a:avLst/>
          </a:prstGeom>
        </p:spPr>
        <p:txBody>
          <a:bodyPr lIns="0" rIns="0" tIns="0" bIns="0"/>
          <a:p>
            <a:r>
              <a:rPr b="0" lang="en-US" sz="1400" spc="-1" strike="noStrike">
                <a:solidFill>
                  <a:srgbClr val="000000"/>
                </a:solidFill>
                <a:uFill>
                  <a:solidFill>
                    <a:srgbClr val="ffffff"/>
                  </a:solidFill>
                </a:uFill>
                <a:latin typeface="Times New Roman"/>
              </a:rPr>
              <a:t>&lt;header&gt;</a:t>
            </a:r>
            <a:endParaRPr b="0" lang="en-US" sz="1400" spc="-1" strike="noStrike">
              <a:solidFill>
                <a:srgbClr val="000000"/>
              </a:solidFill>
              <a:uFill>
                <a:solidFill>
                  <a:srgbClr val="ffffff"/>
                </a:solidFill>
              </a:uFill>
              <a:latin typeface="Times New Roman"/>
            </a:endParaRPr>
          </a:p>
        </p:txBody>
      </p:sp>
      <p:sp>
        <p:nvSpPr>
          <p:cNvPr id="110" name="PlaceHolder 3"/>
          <p:cNvSpPr>
            <a:spLocks noGrp="1"/>
          </p:cNvSpPr>
          <p:nvPr>
            <p:ph type="dt"/>
          </p:nvPr>
        </p:nvSpPr>
        <p:spPr>
          <a:xfrm>
            <a:off x="4278960" y="0"/>
            <a:ext cx="3280680" cy="534240"/>
          </a:xfrm>
          <a:prstGeom prst="rect">
            <a:avLst/>
          </a:prstGeom>
        </p:spPr>
        <p:txBody>
          <a:bodyPr lIns="0" rIns="0" tIns="0" bIns="0"/>
          <a:p>
            <a:pPr algn="r"/>
            <a:r>
              <a:rPr b="0" lang="en-US" sz="1400" spc="-1" strike="noStrike">
                <a:solidFill>
                  <a:srgbClr val="000000"/>
                </a:solidFill>
                <a:uFill>
                  <a:solidFill>
                    <a:srgbClr val="ffffff"/>
                  </a:solidFill>
                </a:uFill>
                <a:latin typeface="Times New Roman"/>
              </a:rPr>
              <a:t>&lt;date/time&gt;</a:t>
            </a:r>
            <a:endParaRPr b="0" lang="en-US" sz="1400" spc="-1" strike="noStrike">
              <a:solidFill>
                <a:srgbClr val="000000"/>
              </a:solidFill>
              <a:uFill>
                <a:solidFill>
                  <a:srgbClr val="ffffff"/>
                </a:solidFill>
              </a:uFill>
              <a:latin typeface="Times New Roman"/>
            </a:endParaRPr>
          </a:p>
        </p:txBody>
      </p:sp>
      <p:sp>
        <p:nvSpPr>
          <p:cNvPr id="111" name="PlaceHolder 4"/>
          <p:cNvSpPr>
            <a:spLocks noGrp="1"/>
          </p:cNvSpPr>
          <p:nvPr>
            <p:ph type="ftr"/>
          </p:nvPr>
        </p:nvSpPr>
        <p:spPr>
          <a:xfrm>
            <a:off x="0" y="10157400"/>
            <a:ext cx="3280680" cy="534240"/>
          </a:xfrm>
          <a:prstGeom prst="rect">
            <a:avLst/>
          </a:prstGeom>
        </p:spPr>
        <p:txBody>
          <a:bodyPr lIns="0" rIns="0" tIns="0" bIns="0" anchor="b"/>
          <a:p>
            <a:r>
              <a:rPr b="0" lang="en-US" sz="1400" spc="-1" strike="noStrike">
                <a:solidFill>
                  <a:srgbClr val="000000"/>
                </a:solidFill>
                <a:uFill>
                  <a:solidFill>
                    <a:srgbClr val="ffffff"/>
                  </a:solidFill>
                </a:uFill>
                <a:latin typeface="Times New Roman"/>
              </a:rPr>
              <a:t>&lt;footer&gt;</a:t>
            </a:r>
            <a:endParaRPr b="0" lang="en-US" sz="1400" spc="-1" strike="noStrike">
              <a:solidFill>
                <a:srgbClr val="000000"/>
              </a:solidFill>
              <a:uFill>
                <a:solidFill>
                  <a:srgbClr val="ffffff"/>
                </a:solidFill>
              </a:uFill>
              <a:latin typeface="Times New Roman"/>
            </a:endParaRPr>
          </a:p>
        </p:txBody>
      </p:sp>
      <p:sp>
        <p:nvSpPr>
          <p:cNvPr id="112" name="PlaceHolder 5"/>
          <p:cNvSpPr>
            <a:spLocks noGrp="1"/>
          </p:cNvSpPr>
          <p:nvPr>
            <p:ph type="sldNum"/>
          </p:nvPr>
        </p:nvSpPr>
        <p:spPr>
          <a:xfrm>
            <a:off x="4278960" y="10157400"/>
            <a:ext cx="3280680" cy="534240"/>
          </a:xfrm>
          <a:prstGeom prst="rect">
            <a:avLst/>
          </a:prstGeom>
        </p:spPr>
        <p:txBody>
          <a:bodyPr lIns="0" rIns="0" tIns="0" bIns="0" anchor="b"/>
          <a:p>
            <a:pPr algn="r"/>
            <a:fld id="{A558AC56-8379-4661-B1EF-41D7791A4F38}" type="slidenum">
              <a:rPr b="0" lang="en-US" sz="1400" spc="-1" strike="noStrike">
                <a:solidFill>
                  <a:srgbClr val="000000"/>
                </a:solidFill>
                <a:uFill>
                  <a:solidFill>
                    <a:srgbClr val="ffffff"/>
                  </a:solidFill>
                </a:uFill>
                <a:latin typeface="Times New Roman"/>
              </a:rPr>
              <a:t>&lt;number&gt;</a:t>
            </a:fld>
            <a:endParaRPr b="0" lang="en-US" sz="1400" spc="-1" strike="noStrike">
              <a:solidFill>
                <a:srgbClr val="000000"/>
              </a:solidFill>
              <a:uFill>
                <a:solidFill>
                  <a:srgbClr val="ffffff"/>
                </a:solidFill>
              </a:u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1" name="PlaceHolder 1"/>
          <p:cNvSpPr>
            <a:spLocks noGrp="1"/>
          </p:cNvSpPr>
          <p:nvPr>
            <p:ph type="body"/>
          </p:nvPr>
        </p:nvSpPr>
        <p:spPr>
          <a:xfrm>
            <a:off x="990720" y="4572000"/>
            <a:ext cx="5332680" cy="4265640"/>
          </a:xfrm>
          <a:prstGeom prst="rect">
            <a:avLst/>
          </a:prstGeom>
        </p:spPr>
        <p:txBody>
          <a:bodyPr lIns="0" rIns="0" tIns="0" bIns="0"/>
          <a:p>
            <a:r>
              <a:rPr b="0" lang="en-US" sz="2000" spc="-1" strike="noStrike">
                <a:solidFill>
                  <a:srgbClr val="000000"/>
                </a:solidFill>
                <a:uFill>
                  <a:solidFill>
                    <a:srgbClr val="ffffff"/>
                  </a:solidFill>
                </a:uFill>
                <a:latin typeface="Arial"/>
              </a:rPr>
              <a:t>Again we use float.</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Again we use float.</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We are using 8*8 blocking for avx as we are trying to deal with N stride access -&gt; pij = pji + pij</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we are storing the sum of the computed symmetrized pij on the fly and using the last loop for computing the early exageration(multipication by a constant) and normalization by the computed sum -&gt; using avx vectors for that. we are using fms and ilp for computing within the blocks of symmetrization (as we have crssoings for the blocks that contain diagonal elements)</a:t>
            </a:r>
            <a:endParaRPr b="0" lang="en-US" sz="2000" spc="-1" strike="noStrike">
              <a:solidFill>
                <a:srgbClr val="000000"/>
              </a:solidFill>
              <a:uFill>
                <a:solidFill>
                  <a:srgbClr val="ffffff"/>
                </a:solidFill>
              </a:uFill>
              <a:latin typeface="Arial"/>
            </a:endParaRPr>
          </a:p>
          <a:p>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performance: not as good as expected (8* speedup expected, but 4 times got) as we are using a lot of set ps instructions which are very costly -&gt; idea with using transpose of 8*8 block is a way to go</a:t>
            </a:r>
            <a:endParaRPr b="0" lang="en-US" sz="2000" spc="-1" strike="noStrike">
              <a:solidFill>
                <a:srgbClr val="000000"/>
              </a:solidFill>
              <a:uFill>
                <a:solidFill>
                  <a:srgbClr val="ffffff"/>
                </a:solidFill>
              </a:uFill>
              <a:latin typeface="Arial"/>
            </a:endParaRPr>
          </a:p>
        </p:txBody>
      </p:sp>
      <p:sp>
        <p:nvSpPr>
          <p:cNvPr id="272" name="CustomShape 2"/>
          <p:cNvSpPr/>
          <p:nvPr/>
        </p:nvSpPr>
        <p:spPr>
          <a:xfrm>
            <a:off x="4114800" y="9144000"/>
            <a:ext cx="3198960" cy="455760"/>
          </a:xfrm>
          <a:prstGeom prst="rect">
            <a:avLst/>
          </a:prstGeom>
          <a:noFill/>
          <a:ln w="9360">
            <a:noFill/>
          </a:ln>
        </p:spPr>
        <p:style>
          <a:lnRef idx="0"/>
          <a:fillRef idx="0"/>
          <a:effectRef idx="0"/>
          <a:fontRef idx="minor"/>
        </p:style>
        <p:txBody>
          <a:bodyPr lIns="90000" rIns="90000" tIns="45000" bIns="45000" anchor="b"/>
          <a:p>
            <a:pPr algn="r">
              <a:lnSpc>
                <a:spcPct val="100000"/>
              </a:lnSpc>
            </a:pPr>
            <a:fld id="{1AC1B432-4291-4294-A11D-AE65658ADB11}" type="slidenum">
              <a:rPr b="0" lang="en-US" sz="1200" spc="-1" strike="noStrike">
                <a:solidFill>
                  <a:srgbClr val="000000"/>
                </a:solidFill>
                <a:uFill>
                  <a:solidFill>
                    <a:srgbClr val="ffffff"/>
                  </a:solidFill>
                </a:uFill>
                <a:latin typeface="Times New Roman"/>
                <a:ea typeface="+mn-ea"/>
              </a:rPr>
              <a:t>&lt;number&gt;</a:t>
            </a:fld>
            <a:endParaRPr b="0" lang="en-US" sz="1800" spc="-1" strike="noStrike">
              <a:solidFill>
                <a:srgbClr val="000000"/>
              </a:solidFill>
              <a:uFill>
                <a:solidFill>
                  <a:srgbClr val="ffffff"/>
                </a:solidFill>
              </a:uFill>
              <a:latin typeface="Arial"/>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3" name="PlaceHolder 1"/>
          <p:cNvSpPr>
            <a:spLocks noGrp="1"/>
          </p:cNvSpPr>
          <p:nvPr>
            <p:ph type="body"/>
          </p:nvPr>
        </p:nvSpPr>
        <p:spPr>
          <a:xfrm>
            <a:off x="990720" y="4572000"/>
            <a:ext cx="5332680" cy="4265640"/>
          </a:xfrm>
          <a:prstGeom prst="rect">
            <a:avLst/>
          </a:prstGeom>
        </p:spPr>
        <p:txBody>
          <a:bodyPr lIns="0" rIns="0" tIns="0" bIns="0"/>
          <a:p>
            <a:r>
              <a:rPr b="0" lang="en-US" sz="2000" spc="-1" strike="noStrike">
                <a:solidFill>
                  <a:srgbClr val="000000"/>
                </a:solidFill>
                <a:uFill>
                  <a:solidFill>
                    <a:srgbClr val="ffffff"/>
                  </a:solidFill>
                </a:uFill>
                <a:latin typeface="Arial"/>
              </a:rPr>
              <a:t>The first step on the training loop consist on computing the low dimensional affinities on the embedded space which is 2 dimensional.</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To compute it, it has been use the same approach previously used to compute the pairwise Euclidean distances for high dimensional vector but in this case, as the data has only 2 dimensions, the operational intensity is 1 and the performance memory bound.</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The first approach to optimize the baseline code was to unfold the inner loops and use scalar replacement, but perform well for low input sizes but for larger ones perform worst than the baseline.</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The a microblocking completely unfolding an 8x8 pairwise points distance computation which let to better results.</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Vectorising this code improves even more the performance but the best performance of all is using a two level block (first 32x32 and inside this block compute by microblocks of 8x8).</a:t>
            </a:r>
            <a:endParaRPr b="0" lang="en-US" sz="2000" spc="-1" strike="noStrike">
              <a:solidFill>
                <a:srgbClr val="000000"/>
              </a:solidFill>
              <a:uFill>
                <a:solidFill>
                  <a:srgbClr val="ffffff"/>
                </a:solidFill>
              </a:uFill>
              <a:latin typeface="Arial"/>
            </a:endParaRPr>
          </a:p>
        </p:txBody>
      </p:sp>
      <p:sp>
        <p:nvSpPr>
          <p:cNvPr id="274" name="CustomShape 2"/>
          <p:cNvSpPr/>
          <p:nvPr/>
        </p:nvSpPr>
        <p:spPr>
          <a:xfrm>
            <a:off x="4114800" y="9144000"/>
            <a:ext cx="3198960" cy="455760"/>
          </a:xfrm>
          <a:prstGeom prst="rect">
            <a:avLst/>
          </a:prstGeom>
          <a:noFill/>
          <a:ln w="9360">
            <a:noFill/>
          </a:ln>
        </p:spPr>
        <p:style>
          <a:lnRef idx="0"/>
          <a:fillRef idx="0"/>
          <a:effectRef idx="0"/>
          <a:fontRef idx="minor"/>
        </p:style>
        <p:txBody>
          <a:bodyPr lIns="90000" rIns="90000" tIns="45000" bIns="45000" anchor="b"/>
          <a:p>
            <a:pPr algn="r">
              <a:lnSpc>
                <a:spcPct val="100000"/>
              </a:lnSpc>
            </a:pPr>
            <a:fld id="{6C2AECA8-37A1-4022-97DF-80BA55005F09}" type="slidenum">
              <a:rPr b="0" lang="en-US" sz="1200" spc="-1" strike="noStrike">
                <a:solidFill>
                  <a:srgbClr val="000000"/>
                </a:solidFill>
                <a:uFill>
                  <a:solidFill>
                    <a:srgbClr val="ffffff"/>
                  </a:solidFill>
                </a:uFill>
                <a:latin typeface="Times New Roman"/>
                <a:ea typeface="+mn-ea"/>
              </a:rPr>
              <a:t>&lt;number&gt;</a:t>
            </a:fld>
            <a:endParaRPr b="0" lang="en-US" sz="1800" spc="-1" strike="noStrike">
              <a:solidFill>
                <a:srgbClr val="000000"/>
              </a:solidFill>
              <a:uFill>
                <a:solidFill>
                  <a:srgbClr val="ffffff"/>
                </a:solidFill>
              </a:uFill>
              <a:latin typeface="Arial"/>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5" name="PlaceHolder 1"/>
          <p:cNvSpPr>
            <a:spLocks noGrp="1"/>
          </p:cNvSpPr>
          <p:nvPr>
            <p:ph type="body"/>
          </p:nvPr>
        </p:nvSpPr>
        <p:spPr>
          <a:xfrm>
            <a:off x="990720" y="4572000"/>
            <a:ext cx="5332680" cy="4265640"/>
          </a:xfrm>
          <a:prstGeom prst="rect">
            <a:avLst/>
          </a:prstGeom>
        </p:spPr>
        <p:txBody>
          <a:bodyPr lIns="0" rIns="0" tIns="0" bIns="0"/>
          <a:p>
            <a:r>
              <a:rPr b="0" lang="en-US" sz="2000" spc="-1" strike="noStrike">
                <a:solidFill>
                  <a:srgbClr val="000000"/>
                </a:solidFill>
                <a:uFill>
                  <a:solidFill>
                    <a:srgbClr val="ffffff"/>
                  </a:solidFill>
                </a:uFill>
                <a:latin typeface="Arial"/>
              </a:rPr>
              <a:t>The second part of the training loop, is given the pairwise affinities of the original space and the affinities of the embedding space previously computed, it computes a gradient for each point and update each point taking into account a momentum. Finally at the end of each training loop the embedding space has its mean subtracted.</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The first approach to improve the baseline has been to unfold the inner loops which improvement is insignificantly. The next approach has been to keep accumulators for the gradient computation and mean computation and the last one which gave the best results was using AVX registers to store the accumulators. </a:t>
            </a:r>
            <a:endParaRPr b="0" lang="en-US" sz="2000" spc="-1" strike="noStrike">
              <a:solidFill>
                <a:srgbClr val="000000"/>
              </a:solidFill>
              <a:uFill>
                <a:solidFill>
                  <a:srgbClr val="ffffff"/>
                </a:solidFill>
              </a:uFill>
              <a:latin typeface="Arial"/>
            </a:endParaRPr>
          </a:p>
        </p:txBody>
      </p:sp>
      <p:sp>
        <p:nvSpPr>
          <p:cNvPr id="276" name="CustomShape 2"/>
          <p:cNvSpPr/>
          <p:nvPr/>
        </p:nvSpPr>
        <p:spPr>
          <a:xfrm>
            <a:off x="4114800" y="9144000"/>
            <a:ext cx="3198960" cy="455760"/>
          </a:xfrm>
          <a:prstGeom prst="rect">
            <a:avLst/>
          </a:prstGeom>
          <a:noFill/>
          <a:ln w="9360">
            <a:noFill/>
          </a:ln>
        </p:spPr>
        <p:style>
          <a:lnRef idx="0"/>
          <a:fillRef idx="0"/>
          <a:effectRef idx="0"/>
          <a:fontRef idx="minor"/>
        </p:style>
        <p:txBody>
          <a:bodyPr lIns="90000" rIns="90000" tIns="45000" bIns="45000" anchor="b"/>
          <a:p>
            <a:pPr algn="r">
              <a:lnSpc>
                <a:spcPct val="100000"/>
              </a:lnSpc>
            </a:pPr>
            <a:fld id="{5CDAB2FF-C8F0-497F-B06E-92EA81FA7540}" type="slidenum">
              <a:rPr b="0" lang="en-US" sz="1200" spc="-1" strike="noStrike">
                <a:solidFill>
                  <a:srgbClr val="000000"/>
                </a:solidFill>
                <a:uFill>
                  <a:solidFill>
                    <a:srgbClr val="ffffff"/>
                  </a:solidFill>
                </a:uFill>
                <a:latin typeface="Times New Roman"/>
                <a:ea typeface="+mn-ea"/>
              </a:rPr>
              <a:t>&lt;number&gt;</a:t>
            </a:fld>
            <a:endParaRPr b="0" lang="en-US" sz="1800" spc="-1" strike="noStrike">
              <a:solidFill>
                <a:srgbClr val="000000"/>
              </a:solidFill>
              <a:uFill>
                <a:solidFill>
                  <a:srgbClr val="ffffff"/>
                </a:solidFill>
              </a:uFill>
              <a:latin typeface="Arial"/>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PlaceHolder 1"/>
          <p:cNvSpPr>
            <a:spLocks noGrp="1"/>
          </p:cNvSpPr>
          <p:nvPr>
            <p:ph type="body"/>
          </p:nvPr>
        </p:nvSpPr>
        <p:spPr>
          <a:xfrm>
            <a:off x="990720" y="4572000"/>
            <a:ext cx="5332680" cy="4265640"/>
          </a:xfrm>
          <a:prstGeom prst="rect">
            <a:avLst/>
          </a:prstGeom>
        </p:spPr>
        <p:txBody>
          <a:bodyPr lIns="0" rIns="0" tIns="0" bIns="0"/>
          <a:p>
            <a:r>
              <a:rPr b="0" lang="en-US" sz="2000" spc="-1" strike="noStrike">
                <a:solidFill>
                  <a:srgbClr val="000000"/>
                </a:solidFill>
                <a:uFill>
                  <a:solidFill>
                    <a:srgbClr val="ffffff"/>
                  </a:solidFill>
                </a:uFill>
                <a:latin typeface="Arial"/>
              </a:rPr>
              <a:t>Again we use float.</a:t>
            </a:r>
            <a:endParaRPr b="0" lang="en-US" sz="2000" spc="-1" strike="noStrike">
              <a:solidFill>
                <a:srgbClr val="000000"/>
              </a:solidFill>
              <a:uFill>
                <a:solidFill>
                  <a:srgbClr val="ffffff"/>
                </a:solidFill>
              </a:uFill>
              <a:latin typeface="Arial"/>
            </a:endParaRPr>
          </a:p>
        </p:txBody>
      </p:sp>
      <p:sp>
        <p:nvSpPr>
          <p:cNvPr id="278" name="CustomShape 2"/>
          <p:cNvSpPr/>
          <p:nvPr/>
        </p:nvSpPr>
        <p:spPr>
          <a:xfrm>
            <a:off x="4114800" y="9144000"/>
            <a:ext cx="3198960" cy="455760"/>
          </a:xfrm>
          <a:prstGeom prst="rect">
            <a:avLst/>
          </a:prstGeom>
          <a:noFill/>
          <a:ln w="9360">
            <a:noFill/>
          </a:ln>
        </p:spPr>
        <p:style>
          <a:lnRef idx="0"/>
          <a:fillRef idx="0"/>
          <a:effectRef idx="0"/>
          <a:fontRef idx="minor"/>
        </p:style>
        <p:txBody>
          <a:bodyPr lIns="90000" rIns="90000" tIns="45000" bIns="45000" anchor="b"/>
          <a:p>
            <a:pPr algn="r">
              <a:lnSpc>
                <a:spcPct val="100000"/>
              </a:lnSpc>
            </a:pPr>
            <a:fld id="{40D23781-CCC5-4FF3-AC8C-82A2ACC49308}" type="slidenum">
              <a:rPr b="0" lang="en-US" sz="1200" spc="-1" strike="noStrike">
                <a:solidFill>
                  <a:srgbClr val="000000"/>
                </a:solidFill>
                <a:uFill>
                  <a:solidFill>
                    <a:srgbClr val="ffffff"/>
                  </a:solidFill>
                </a:uFill>
                <a:latin typeface="Times New Roman"/>
                <a:ea typeface="+mn-ea"/>
              </a:rPr>
              <a:t>&lt;number&gt;</a:t>
            </a:fld>
            <a:endParaRPr b="0" lang="en-US" sz="1800" spc="-1" strike="noStrike">
              <a:solidFill>
                <a:srgbClr val="000000"/>
              </a:solidFill>
              <a:uFill>
                <a:solidFill>
                  <a:srgbClr val="ffffff"/>
                </a:solidFill>
              </a:uFill>
              <a:latin typeface="Arial"/>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5" name="PlaceHolder 1"/>
          <p:cNvSpPr>
            <a:spLocks noGrp="1"/>
          </p:cNvSpPr>
          <p:nvPr>
            <p:ph type="body"/>
          </p:nvPr>
        </p:nvSpPr>
        <p:spPr>
          <a:xfrm>
            <a:off x="990720" y="4572000"/>
            <a:ext cx="5332680" cy="4265640"/>
          </a:xfrm>
          <a:prstGeom prst="rect">
            <a:avLst/>
          </a:prstGeom>
        </p:spPr>
        <p:txBody>
          <a:bodyPr lIns="0" rIns="0" tIns="0" bIns="0"/>
          <a:p>
            <a:r>
              <a:rPr b="0" lang="en-US" sz="2000" spc="-1" strike="noStrike">
                <a:solidFill>
                  <a:srgbClr val="000000"/>
                </a:solidFill>
                <a:uFill>
                  <a:solidFill>
                    <a:srgbClr val="ffffff"/>
                  </a:solidFill>
                </a:uFill>
                <a:latin typeface="Arial"/>
              </a:rPr>
              <a:t>Don’t spend any time here</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This I just to show the algorithm as it is in the literature</a:t>
            </a:r>
            <a:endParaRPr b="0" lang="en-US" sz="2000" spc="-1" strike="noStrike">
              <a:solidFill>
                <a:srgbClr val="000000"/>
              </a:solidFill>
              <a:uFill>
                <a:solidFill>
                  <a:srgbClr val="ffffff"/>
                </a:solidFill>
              </a:uFill>
              <a:latin typeface="Arial"/>
            </a:endParaRPr>
          </a:p>
          <a:p>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10s</a:t>
            </a:r>
            <a:endParaRPr b="0" lang="en-US" sz="2000" spc="-1" strike="noStrike">
              <a:solidFill>
                <a:srgbClr val="000000"/>
              </a:solidFill>
              <a:uFill>
                <a:solidFill>
                  <a:srgbClr val="ffffff"/>
                </a:solidFill>
              </a:uFill>
              <a:latin typeface="Arial"/>
            </a:endParaRPr>
          </a:p>
        </p:txBody>
      </p:sp>
      <p:sp>
        <p:nvSpPr>
          <p:cNvPr id="256" name="CustomShape 2"/>
          <p:cNvSpPr/>
          <p:nvPr/>
        </p:nvSpPr>
        <p:spPr>
          <a:xfrm>
            <a:off x="4114800" y="9144000"/>
            <a:ext cx="3198960" cy="455760"/>
          </a:xfrm>
          <a:prstGeom prst="rect">
            <a:avLst/>
          </a:prstGeom>
          <a:noFill/>
          <a:ln w="9360">
            <a:noFill/>
          </a:ln>
        </p:spPr>
        <p:style>
          <a:lnRef idx="0"/>
          <a:fillRef idx="0"/>
          <a:effectRef idx="0"/>
          <a:fontRef idx="minor"/>
        </p:style>
        <p:txBody>
          <a:bodyPr lIns="90000" rIns="90000" tIns="45000" bIns="45000" anchor="b"/>
          <a:p>
            <a:pPr algn="r">
              <a:lnSpc>
                <a:spcPct val="100000"/>
              </a:lnSpc>
            </a:pPr>
            <a:fld id="{D69362E7-5641-49C7-90AD-06F1567EAC4F}" type="slidenum">
              <a:rPr b="0" lang="en-US" sz="1200" spc="-1" strike="noStrike">
                <a:solidFill>
                  <a:srgbClr val="000000"/>
                </a:solidFill>
                <a:uFill>
                  <a:solidFill>
                    <a:srgbClr val="ffffff"/>
                  </a:solidFill>
                </a:uFill>
                <a:latin typeface="Times New Roman"/>
                <a:ea typeface="+mn-ea"/>
              </a:rPr>
              <a:t>&lt;number&gt;</a:t>
            </a:fld>
            <a:endParaRPr b="0" lang="en-US" sz="1800" spc="-1" strike="noStrike">
              <a:solidFill>
                <a:srgbClr val="000000"/>
              </a:solidFill>
              <a:uFill>
                <a:solidFill>
                  <a:srgbClr val="ffffff"/>
                </a:solidFill>
              </a:uFill>
              <a:latin typeface="Arial"/>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7" name="PlaceHolder 1"/>
          <p:cNvSpPr>
            <a:spLocks noGrp="1"/>
          </p:cNvSpPr>
          <p:nvPr>
            <p:ph type="body"/>
          </p:nvPr>
        </p:nvSpPr>
        <p:spPr>
          <a:xfrm>
            <a:off x="990720" y="4572000"/>
            <a:ext cx="5332680" cy="4265640"/>
          </a:xfrm>
          <a:prstGeom prst="rect">
            <a:avLst/>
          </a:prstGeom>
        </p:spPr>
        <p:txBody>
          <a:bodyPr lIns="0" rIns="0" tIns="0" bIns="0"/>
          <a:p>
            <a:r>
              <a:rPr b="0" lang="en-US" sz="2000" spc="-1" strike="noStrike">
                <a:solidFill>
                  <a:srgbClr val="000000"/>
                </a:solidFill>
                <a:uFill>
                  <a:solidFill>
                    <a:srgbClr val="ffffff"/>
                  </a:solidFill>
                </a:uFill>
                <a:latin typeface="Arial"/>
              </a:rPr>
              <a:t>We have images of handwritten number (0 -9)</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They are very high dimensional vectors (784) and we don’t know any thing about the structure.</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The Algorithm gives us a low dimensional picture of the groups in that data set.</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Used for exploration in machine learning.</a:t>
            </a:r>
            <a:endParaRPr b="0" lang="en-US" sz="2000" spc="-1" strike="noStrike">
              <a:solidFill>
                <a:srgbClr val="000000"/>
              </a:solidFill>
              <a:uFill>
                <a:solidFill>
                  <a:srgbClr val="ffffff"/>
                </a:solidFill>
              </a:uFill>
              <a:latin typeface="Arial"/>
            </a:endParaRPr>
          </a:p>
          <a:p>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20s</a:t>
            </a:r>
            <a:endParaRPr b="0" lang="en-US" sz="2000" spc="-1" strike="noStrike">
              <a:solidFill>
                <a:srgbClr val="000000"/>
              </a:solidFill>
              <a:uFill>
                <a:solidFill>
                  <a:srgbClr val="ffffff"/>
                </a:solidFill>
              </a:uFill>
              <a:latin typeface="Arial"/>
            </a:endParaRPr>
          </a:p>
        </p:txBody>
      </p:sp>
      <p:sp>
        <p:nvSpPr>
          <p:cNvPr id="258" name="CustomShape 2"/>
          <p:cNvSpPr/>
          <p:nvPr/>
        </p:nvSpPr>
        <p:spPr>
          <a:xfrm>
            <a:off x="4114800" y="9144000"/>
            <a:ext cx="3198960" cy="455760"/>
          </a:xfrm>
          <a:prstGeom prst="rect">
            <a:avLst/>
          </a:prstGeom>
          <a:noFill/>
          <a:ln w="9360">
            <a:noFill/>
          </a:ln>
        </p:spPr>
        <p:style>
          <a:lnRef idx="0"/>
          <a:fillRef idx="0"/>
          <a:effectRef idx="0"/>
          <a:fontRef idx="minor"/>
        </p:style>
        <p:txBody>
          <a:bodyPr lIns="90000" rIns="90000" tIns="45000" bIns="45000" anchor="b"/>
          <a:p>
            <a:pPr algn="r">
              <a:lnSpc>
                <a:spcPct val="100000"/>
              </a:lnSpc>
            </a:pPr>
            <a:fld id="{3AF34371-0B70-48EB-AAD0-DB4432C8F332}" type="slidenum">
              <a:rPr b="0" lang="en-US" sz="1200" spc="-1" strike="noStrike">
                <a:solidFill>
                  <a:srgbClr val="000000"/>
                </a:solidFill>
                <a:uFill>
                  <a:solidFill>
                    <a:srgbClr val="ffffff"/>
                  </a:solidFill>
                </a:uFill>
                <a:latin typeface="Times New Roman"/>
                <a:ea typeface="+mn-ea"/>
              </a:rPr>
              <a:t>&lt;number&gt;</a:t>
            </a:fld>
            <a:endParaRPr b="0" lang="en-US" sz="1800" spc="-1" strike="noStrike">
              <a:solidFill>
                <a:srgbClr val="000000"/>
              </a:solidFill>
              <a:uFill>
                <a:solidFill>
                  <a:srgbClr val="ffffff"/>
                </a:solidFill>
              </a:uFill>
              <a:latin typeface="Arial"/>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9" name="PlaceHolder 1"/>
          <p:cNvSpPr>
            <a:spLocks noGrp="1"/>
          </p:cNvSpPr>
          <p:nvPr>
            <p:ph type="body"/>
          </p:nvPr>
        </p:nvSpPr>
        <p:spPr>
          <a:xfrm>
            <a:off x="990720" y="4572000"/>
            <a:ext cx="5332680" cy="4265640"/>
          </a:xfrm>
          <a:prstGeom prst="rect">
            <a:avLst/>
          </a:prstGeom>
        </p:spPr>
        <p:txBody>
          <a:bodyPr lIns="0" rIns="0" tIns="0" bIns="0"/>
          <a:p>
            <a:r>
              <a:rPr b="0" lang="en-US" sz="2000" spc="-1" strike="noStrike">
                <a:solidFill>
                  <a:srgbClr val="000000"/>
                </a:solidFill>
                <a:uFill>
                  <a:solidFill>
                    <a:srgbClr val="ffffff"/>
                  </a:solidFill>
                </a:uFill>
                <a:latin typeface="Arial"/>
              </a:rPr>
              <a:t>Our algorithm.</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Roughly describe parts.</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We use float.</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1 min</a:t>
            </a:r>
            <a:endParaRPr b="0" lang="en-US" sz="2000" spc="-1" strike="noStrike">
              <a:solidFill>
                <a:srgbClr val="000000"/>
              </a:solidFill>
              <a:uFill>
                <a:solidFill>
                  <a:srgbClr val="ffffff"/>
                </a:solidFill>
              </a:uFill>
              <a:latin typeface="Arial"/>
            </a:endParaRPr>
          </a:p>
        </p:txBody>
      </p:sp>
      <p:sp>
        <p:nvSpPr>
          <p:cNvPr id="260" name="CustomShape 2"/>
          <p:cNvSpPr/>
          <p:nvPr/>
        </p:nvSpPr>
        <p:spPr>
          <a:xfrm>
            <a:off x="4114800" y="9144000"/>
            <a:ext cx="3198960" cy="455760"/>
          </a:xfrm>
          <a:prstGeom prst="rect">
            <a:avLst/>
          </a:prstGeom>
          <a:noFill/>
          <a:ln w="9360">
            <a:noFill/>
          </a:ln>
        </p:spPr>
        <p:style>
          <a:lnRef idx="0"/>
          <a:fillRef idx="0"/>
          <a:effectRef idx="0"/>
          <a:fontRef idx="minor"/>
        </p:style>
        <p:txBody>
          <a:bodyPr lIns="90000" rIns="90000" tIns="45000" bIns="45000" anchor="b"/>
          <a:p>
            <a:pPr algn="r">
              <a:lnSpc>
                <a:spcPct val="100000"/>
              </a:lnSpc>
            </a:pPr>
            <a:fld id="{F7C8EC77-F0EB-47F4-812C-16A8AF62CDCE}" type="slidenum">
              <a:rPr b="0" lang="en-US" sz="1200" spc="-1" strike="noStrike">
                <a:solidFill>
                  <a:srgbClr val="000000"/>
                </a:solidFill>
                <a:uFill>
                  <a:solidFill>
                    <a:srgbClr val="ffffff"/>
                  </a:solidFill>
                </a:uFill>
                <a:latin typeface="Times New Roman"/>
                <a:ea typeface="+mn-ea"/>
              </a:rPr>
              <a:t>&lt;number&gt;</a:t>
            </a:fld>
            <a:endParaRPr b="0" lang="en-US" sz="1800" spc="-1" strike="noStrike">
              <a:solidFill>
                <a:srgbClr val="000000"/>
              </a:solidFill>
              <a:uFill>
                <a:solidFill>
                  <a:srgbClr val="ffffff"/>
                </a:solidFill>
              </a:uFill>
              <a:latin typeface="Arial"/>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1" name="PlaceHolder 1"/>
          <p:cNvSpPr>
            <a:spLocks noGrp="1"/>
          </p:cNvSpPr>
          <p:nvPr>
            <p:ph type="body"/>
          </p:nvPr>
        </p:nvSpPr>
        <p:spPr>
          <a:xfrm>
            <a:off x="990720" y="4572000"/>
            <a:ext cx="5332680" cy="4265640"/>
          </a:xfrm>
          <a:prstGeom prst="rect">
            <a:avLst/>
          </a:prstGeom>
        </p:spPr>
        <p:txBody>
          <a:bodyPr lIns="0" rIns="0" tIns="0" bIns="0"/>
          <a:p>
            <a:r>
              <a:rPr b="0" lang="en-US" sz="2000" spc="-1" strike="noStrike">
                <a:solidFill>
                  <a:srgbClr val="000000"/>
                </a:solidFill>
                <a:uFill>
                  <a:solidFill>
                    <a:srgbClr val="ffffff"/>
                  </a:solidFill>
                </a:uFill>
                <a:latin typeface="Arial"/>
              </a:rPr>
              <a:t>We use icc because the exp_ps intrnsic is only avaiable there</a:t>
            </a:r>
            <a:endParaRPr b="0" lang="en-US" sz="2000" spc="-1" strike="noStrike">
              <a:solidFill>
                <a:srgbClr val="000000"/>
              </a:solidFill>
              <a:uFill>
                <a:solidFill>
                  <a:srgbClr val="ffffff"/>
                </a:solidFill>
              </a:uFill>
              <a:latin typeface="Arial"/>
            </a:endParaRPr>
          </a:p>
        </p:txBody>
      </p:sp>
      <p:sp>
        <p:nvSpPr>
          <p:cNvPr id="262" name="CustomShape 2"/>
          <p:cNvSpPr/>
          <p:nvPr/>
        </p:nvSpPr>
        <p:spPr>
          <a:xfrm>
            <a:off x="4114800" y="9144000"/>
            <a:ext cx="3198960" cy="455760"/>
          </a:xfrm>
          <a:prstGeom prst="rect">
            <a:avLst/>
          </a:prstGeom>
          <a:noFill/>
          <a:ln w="9360">
            <a:noFill/>
          </a:ln>
        </p:spPr>
        <p:style>
          <a:lnRef idx="0"/>
          <a:fillRef idx="0"/>
          <a:effectRef idx="0"/>
          <a:fontRef idx="minor"/>
        </p:style>
        <p:txBody>
          <a:bodyPr lIns="90000" rIns="90000" tIns="45000" bIns="45000" anchor="b"/>
          <a:p>
            <a:pPr algn="r">
              <a:lnSpc>
                <a:spcPct val="100000"/>
              </a:lnSpc>
            </a:pPr>
            <a:fld id="{E480E090-93CC-4EF0-9F9B-8A456C666BE7}" type="slidenum">
              <a:rPr b="0" lang="en-US" sz="1200" spc="-1" strike="noStrike">
                <a:solidFill>
                  <a:srgbClr val="000000"/>
                </a:solidFill>
                <a:uFill>
                  <a:solidFill>
                    <a:srgbClr val="ffffff"/>
                  </a:solidFill>
                </a:uFill>
                <a:latin typeface="Times New Roman"/>
                <a:ea typeface="+mn-ea"/>
              </a:rPr>
              <a:t>&lt;number&gt;</a:t>
            </a:fld>
            <a:endParaRPr b="0" lang="en-US" sz="1800" spc="-1" strike="noStrike">
              <a:solidFill>
                <a:srgbClr val="000000"/>
              </a:solidFill>
              <a:uFill>
                <a:solidFill>
                  <a:srgbClr val="ffffff"/>
                </a:solidFill>
              </a:uFill>
              <a:latin typeface="Arial"/>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3" name="PlaceHolder 1"/>
          <p:cNvSpPr>
            <a:spLocks noGrp="1"/>
          </p:cNvSpPr>
          <p:nvPr>
            <p:ph type="body"/>
          </p:nvPr>
        </p:nvSpPr>
        <p:spPr>
          <a:xfrm>
            <a:off x="990720" y="4572000"/>
            <a:ext cx="5332680" cy="4265640"/>
          </a:xfrm>
          <a:prstGeom prst="rect">
            <a:avLst/>
          </a:prstGeom>
        </p:spPr>
        <p:txBody>
          <a:bodyPr lIns="0" rIns="0" tIns="0" bIns="0"/>
          <a:p>
            <a:r>
              <a:rPr b="0" lang="en-US" sz="2000" spc="-1" strike="noStrike">
                <a:solidFill>
                  <a:srgbClr val="000000"/>
                </a:solidFill>
                <a:uFill>
                  <a:solidFill>
                    <a:srgbClr val="ffffff"/>
                  </a:solidFill>
                </a:uFill>
                <a:latin typeface="Arial"/>
              </a:rPr>
              <a:t>Remember: We use float.</a:t>
            </a:r>
            <a:endParaRPr b="0" lang="en-US" sz="2000" spc="-1" strike="noStrike">
              <a:solidFill>
                <a:srgbClr val="000000"/>
              </a:solidFill>
              <a:uFill>
                <a:solidFill>
                  <a:srgbClr val="ffffff"/>
                </a:solidFill>
              </a:uFill>
              <a:latin typeface="Arial"/>
            </a:endParaRPr>
          </a:p>
          <a:p>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The red and violet line are almost the same – we use the violet version because it is better for lower N and higher D which both valid cases.</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Depending on D we can also get to ~20 FLOP, but 15-16 is the usual case.</a:t>
            </a:r>
            <a:endParaRPr b="0" lang="en-US" sz="2000" spc="-1" strike="noStrike">
              <a:solidFill>
                <a:srgbClr val="000000"/>
              </a:solidFill>
              <a:uFill>
                <a:solidFill>
                  <a:srgbClr val="ffffff"/>
                </a:solidFill>
              </a:uFill>
              <a:latin typeface="Arial"/>
            </a:endParaRPr>
          </a:p>
          <a:p>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The best possible for the isntruction mix is a upper bound based on the inner loop. Likely it is less.</a:t>
            </a:r>
            <a:endParaRPr b="0" lang="en-US" sz="2000" spc="-1" strike="noStrike">
              <a:solidFill>
                <a:srgbClr val="000000"/>
              </a:solidFill>
              <a:uFill>
                <a:solidFill>
                  <a:srgbClr val="ffffff"/>
                </a:solidFill>
              </a:uFill>
              <a:latin typeface="Arial"/>
            </a:endParaRPr>
          </a:p>
        </p:txBody>
      </p:sp>
      <p:sp>
        <p:nvSpPr>
          <p:cNvPr id="264" name="CustomShape 2"/>
          <p:cNvSpPr/>
          <p:nvPr/>
        </p:nvSpPr>
        <p:spPr>
          <a:xfrm>
            <a:off x="4114800" y="9144000"/>
            <a:ext cx="3198960" cy="455760"/>
          </a:xfrm>
          <a:prstGeom prst="rect">
            <a:avLst/>
          </a:prstGeom>
          <a:noFill/>
          <a:ln w="9360">
            <a:noFill/>
          </a:ln>
        </p:spPr>
        <p:style>
          <a:lnRef idx="0"/>
          <a:fillRef idx="0"/>
          <a:effectRef idx="0"/>
          <a:fontRef idx="minor"/>
        </p:style>
        <p:txBody>
          <a:bodyPr lIns="90000" rIns="90000" tIns="45000" bIns="45000" anchor="b"/>
          <a:p>
            <a:pPr algn="r">
              <a:lnSpc>
                <a:spcPct val="100000"/>
              </a:lnSpc>
            </a:pPr>
            <a:fld id="{306C16E6-E1BD-4F0C-85FF-E7F4D53472AD}" type="slidenum">
              <a:rPr b="0" lang="en-US" sz="1200" spc="-1" strike="noStrike">
                <a:solidFill>
                  <a:srgbClr val="000000"/>
                </a:solidFill>
                <a:uFill>
                  <a:solidFill>
                    <a:srgbClr val="ffffff"/>
                  </a:solidFill>
                </a:uFill>
                <a:latin typeface="Times New Roman"/>
                <a:ea typeface="+mn-ea"/>
              </a:rPr>
              <a:t>&lt;number&gt;</a:t>
            </a:fld>
            <a:endParaRPr b="0" lang="en-US" sz="1800" spc="-1" strike="noStrike">
              <a:solidFill>
                <a:srgbClr val="000000"/>
              </a:solidFill>
              <a:uFill>
                <a:solidFill>
                  <a:srgbClr val="ffffff"/>
                </a:solidFill>
              </a:uFill>
              <a:latin typeface="Arial"/>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5" name="PlaceHolder 1"/>
          <p:cNvSpPr>
            <a:spLocks noGrp="1"/>
          </p:cNvSpPr>
          <p:nvPr>
            <p:ph type="body"/>
          </p:nvPr>
        </p:nvSpPr>
        <p:spPr>
          <a:xfrm>
            <a:off x="990720" y="4572000"/>
            <a:ext cx="5332680" cy="4265640"/>
          </a:xfrm>
          <a:prstGeom prst="rect">
            <a:avLst/>
          </a:prstGeom>
        </p:spPr>
        <p:txBody>
          <a:bodyPr lIns="0" rIns="0" tIns="0" bIns="0"/>
          <a:p>
            <a:r>
              <a:rPr b="0" lang="en-US" sz="2000" spc="-1" strike="noStrike">
                <a:solidFill>
                  <a:srgbClr val="000000"/>
                </a:solidFill>
                <a:uFill>
                  <a:solidFill>
                    <a:srgbClr val="ffffff"/>
                  </a:solidFill>
                </a:uFill>
                <a:latin typeface="Arial"/>
              </a:rPr>
              <a:t>we access each data point and read 8 dimensions</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We add all dimensions and divide them by the points</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Then we substract the new mean from all data points (in that dimensions) and keep a running maximum</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At the end we have 8 maximums</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We reduce them to 1 maximum to use as a factor in the next step</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45 s</a:t>
            </a:r>
            <a:endParaRPr b="0" lang="en-US" sz="2000" spc="-1" strike="noStrike">
              <a:solidFill>
                <a:srgbClr val="000000"/>
              </a:solidFill>
              <a:uFill>
                <a:solidFill>
                  <a:srgbClr val="ffffff"/>
                </a:solidFill>
              </a:uFill>
              <a:latin typeface="Arial"/>
            </a:endParaRPr>
          </a:p>
          <a:p>
            <a:endParaRPr b="0" lang="en-US" sz="2000" spc="-1" strike="noStrike">
              <a:solidFill>
                <a:srgbClr val="000000"/>
              </a:solidFill>
              <a:uFill>
                <a:solidFill>
                  <a:srgbClr val="ffffff"/>
                </a:solidFill>
              </a:uFill>
              <a:latin typeface="Arial"/>
            </a:endParaRPr>
          </a:p>
        </p:txBody>
      </p:sp>
      <p:sp>
        <p:nvSpPr>
          <p:cNvPr id="266" name="CustomShape 2"/>
          <p:cNvSpPr/>
          <p:nvPr/>
        </p:nvSpPr>
        <p:spPr>
          <a:xfrm>
            <a:off x="4114800" y="9144000"/>
            <a:ext cx="3198960" cy="455760"/>
          </a:xfrm>
          <a:prstGeom prst="rect">
            <a:avLst/>
          </a:prstGeom>
          <a:noFill/>
          <a:ln w="9360">
            <a:noFill/>
          </a:ln>
        </p:spPr>
        <p:style>
          <a:lnRef idx="0"/>
          <a:fillRef idx="0"/>
          <a:effectRef idx="0"/>
          <a:fontRef idx="minor"/>
        </p:style>
        <p:txBody>
          <a:bodyPr lIns="90000" rIns="90000" tIns="45000" bIns="45000" anchor="b"/>
          <a:p>
            <a:pPr algn="r">
              <a:lnSpc>
                <a:spcPct val="100000"/>
              </a:lnSpc>
            </a:pPr>
            <a:fld id="{40EF6356-4C9C-4433-9755-118D09BA8974}" type="slidenum">
              <a:rPr b="0" lang="en-US" sz="1200" spc="-1" strike="noStrike">
                <a:solidFill>
                  <a:srgbClr val="000000"/>
                </a:solidFill>
                <a:uFill>
                  <a:solidFill>
                    <a:srgbClr val="ffffff"/>
                  </a:solidFill>
                </a:uFill>
                <a:latin typeface="Times New Roman"/>
                <a:ea typeface="+mn-ea"/>
              </a:rPr>
              <a:t>&lt;number&gt;</a:t>
            </a:fld>
            <a:endParaRPr b="0" lang="en-US" sz="1800" spc="-1" strike="noStrike">
              <a:solidFill>
                <a:srgbClr val="000000"/>
              </a:solidFill>
              <a:uFill>
                <a:solidFill>
                  <a:srgbClr val="ffffff"/>
                </a:solidFill>
              </a:uFill>
              <a:latin typeface="Arial"/>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7" name="PlaceHolder 1"/>
          <p:cNvSpPr>
            <a:spLocks noGrp="1"/>
          </p:cNvSpPr>
          <p:nvPr>
            <p:ph type="body"/>
          </p:nvPr>
        </p:nvSpPr>
        <p:spPr>
          <a:xfrm>
            <a:off x="990720" y="4572000"/>
            <a:ext cx="5332680" cy="4265640"/>
          </a:xfrm>
          <a:prstGeom prst="rect">
            <a:avLst/>
          </a:prstGeom>
        </p:spPr>
        <p:txBody>
          <a:bodyPr lIns="0" rIns="0" tIns="0" bIns="0"/>
          <a:p>
            <a:r>
              <a:rPr b="0" lang="en-US" sz="2000" spc="-1" strike="noStrike">
                <a:solidFill>
                  <a:srgbClr val="000000"/>
                </a:solidFill>
                <a:uFill>
                  <a:solidFill>
                    <a:srgbClr val="ffffff"/>
                  </a:solidFill>
                </a:uFill>
                <a:latin typeface="Arial"/>
              </a:rPr>
              <a:t>We access data in 8x8 blocks</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This gives locality within X and DD</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Within those 8x8 blocks we access data in 8 dimension strides</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This allows unrolling with 8 accumulators and the use of FMAs</a:t>
            </a:r>
            <a:endParaRPr b="0" lang="en-US" sz="20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Arial"/>
              </a:rPr>
              <a:t>45s</a:t>
            </a:r>
            <a:endParaRPr b="0" lang="en-US" sz="2000" spc="-1" strike="noStrike">
              <a:solidFill>
                <a:srgbClr val="000000"/>
              </a:solidFill>
              <a:uFill>
                <a:solidFill>
                  <a:srgbClr val="ffffff"/>
                </a:solidFill>
              </a:uFill>
              <a:latin typeface="Arial"/>
            </a:endParaRPr>
          </a:p>
        </p:txBody>
      </p:sp>
      <p:sp>
        <p:nvSpPr>
          <p:cNvPr id="268" name="CustomShape 2"/>
          <p:cNvSpPr/>
          <p:nvPr/>
        </p:nvSpPr>
        <p:spPr>
          <a:xfrm>
            <a:off x="4114800" y="9144000"/>
            <a:ext cx="3198960" cy="455760"/>
          </a:xfrm>
          <a:prstGeom prst="rect">
            <a:avLst/>
          </a:prstGeom>
          <a:noFill/>
          <a:ln w="9360">
            <a:noFill/>
          </a:ln>
        </p:spPr>
        <p:style>
          <a:lnRef idx="0"/>
          <a:fillRef idx="0"/>
          <a:effectRef idx="0"/>
          <a:fontRef idx="minor"/>
        </p:style>
        <p:txBody>
          <a:bodyPr lIns="90000" rIns="90000" tIns="45000" bIns="45000" anchor="b"/>
          <a:p>
            <a:pPr algn="r">
              <a:lnSpc>
                <a:spcPct val="100000"/>
              </a:lnSpc>
            </a:pPr>
            <a:fld id="{239078DB-64FC-4BA4-B3C9-0A2D3057D9FF}" type="slidenum">
              <a:rPr b="0" lang="en-US" sz="1200" spc="-1" strike="noStrike">
                <a:solidFill>
                  <a:srgbClr val="000000"/>
                </a:solidFill>
                <a:uFill>
                  <a:solidFill>
                    <a:srgbClr val="ffffff"/>
                  </a:solidFill>
                </a:uFill>
                <a:latin typeface="Times New Roman"/>
                <a:ea typeface="+mn-ea"/>
              </a:rPr>
              <a:t>&lt;number&gt;</a:t>
            </a:fld>
            <a:endParaRPr b="0" lang="en-US" sz="1800" spc="-1" strike="noStrike">
              <a:solidFill>
                <a:srgbClr val="000000"/>
              </a:solidFill>
              <a:uFill>
                <a:solidFill>
                  <a:srgbClr val="ffffff"/>
                </a:solidFill>
              </a:uFill>
              <a:latin typeface="Arial"/>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9" name="PlaceHolder 1"/>
          <p:cNvSpPr>
            <a:spLocks noGrp="1"/>
          </p:cNvSpPr>
          <p:nvPr>
            <p:ph type="body"/>
          </p:nvPr>
        </p:nvSpPr>
        <p:spPr>
          <a:xfrm>
            <a:off x="990720" y="4572000"/>
            <a:ext cx="5332680" cy="4265640"/>
          </a:xfrm>
          <a:prstGeom prst="rect">
            <a:avLst/>
          </a:prstGeom>
        </p:spPr>
        <p:txBody>
          <a:bodyPr lIns="0" rIns="0" tIns="0" bIns="0"/>
          <a:p>
            <a:r>
              <a:rPr b="0" lang="en-US" sz="2000" spc="-1" strike="noStrike">
                <a:solidFill>
                  <a:srgbClr val="000000"/>
                </a:solidFill>
                <a:uFill>
                  <a:solidFill>
                    <a:srgbClr val="ffffff"/>
                  </a:solidFill>
                </a:uFill>
                <a:latin typeface="Arial"/>
              </a:rPr>
              <a:t>Again we use float.</a:t>
            </a:r>
            <a:endParaRPr b="0" lang="en-US" sz="2000" spc="-1" strike="noStrike">
              <a:solidFill>
                <a:srgbClr val="000000"/>
              </a:solidFill>
              <a:uFill>
                <a:solidFill>
                  <a:srgbClr val="ffffff"/>
                </a:solidFill>
              </a:uFill>
              <a:latin typeface="Arial"/>
            </a:endParaRPr>
          </a:p>
        </p:txBody>
      </p:sp>
      <p:sp>
        <p:nvSpPr>
          <p:cNvPr id="270" name="CustomShape 2"/>
          <p:cNvSpPr/>
          <p:nvPr/>
        </p:nvSpPr>
        <p:spPr>
          <a:xfrm>
            <a:off x="4114800" y="9144000"/>
            <a:ext cx="3198960" cy="455760"/>
          </a:xfrm>
          <a:prstGeom prst="rect">
            <a:avLst/>
          </a:prstGeom>
          <a:noFill/>
          <a:ln w="9360">
            <a:noFill/>
          </a:ln>
        </p:spPr>
        <p:style>
          <a:lnRef idx="0"/>
          <a:fillRef idx="0"/>
          <a:effectRef idx="0"/>
          <a:fontRef idx="minor"/>
        </p:style>
        <p:txBody>
          <a:bodyPr lIns="90000" rIns="90000" tIns="45000" bIns="45000" anchor="b"/>
          <a:p>
            <a:pPr algn="r">
              <a:lnSpc>
                <a:spcPct val="100000"/>
              </a:lnSpc>
            </a:pPr>
            <a:fld id="{4709BD53-9FF5-4532-8E13-6C5263218B2A}" type="slidenum">
              <a:rPr b="0" lang="en-US" sz="1200" spc="-1" strike="noStrike">
                <a:solidFill>
                  <a:srgbClr val="000000"/>
                </a:solidFill>
                <a:uFill>
                  <a:solidFill>
                    <a:srgbClr val="ffffff"/>
                  </a:solidFill>
                </a:uFill>
                <a:latin typeface="Times New Roman"/>
                <a:ea typeface="+mn-ea"/>
              </a:rPr>
              <a:t>&lt;number&gt;</a:t>
            </a:fld>
            <a:endParaRPr b="0" lang="en-US" sz="1800" spc="-1" strike="noStrike">
              <a:solidFill>
                <a:srgbClr val="000000"/>
              </a:solidFill>
              <a:uFill>
                <a:solidFill>
                  <a:srgbClr val="ffffff"/>
                </a:solidFill>
              </a:uFill>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4.png"/>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 Id="rId3" Type="http://schemas.openxmlformats.org/officeDocument/2006/relationships/image" Target="../media/image6.png"/>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24" name="PlaceHolder 2"/>
          <p:cNvSpPr>
            <a:spLocks noGrp="1"/>
          </p:cNvSpPr>
          <p:nvPr>
            <p:ph type="body"/>
          </p:nvPr>
        </p:nvSpPr>
        <p:spPr>
          <a:xfrm>
            <a:off x="457200" y="1604520"/>
            <a:ext cx="82292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5" name="PlaceHolder 3"/>
          <p:cNvSpPr>
            <a:spLocks noGrp="1"/>
          </p:cNvSpPr>
          <p:nvPr>
            <p:ph type="body"/>
          </p:nvPr>
        </p:nvSpPr>
        <p:spPr>
          <a:xfrm>
            <a:off x="457200" y="3682080"/>
            <a:ext cx="82292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27" name="PlaceHolder 2"/>
          <p:cNvSpPr>
            <a:spLocks noGrp="1"/>
          </p:cNvSpPr>
          <p:nvPr>
            <p:ph type="body"/>
          </p:nvPr>
        </p:nvSpPr>
        <p:spPr>
          <a:xfrm>
            <a:off x="45720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8" name="PlaceHolder 3"/>
          <p:cNvSpPr>
            <a:spLocks noGrp="1"/>
          </p:cNvSpPr>
          <p:nvPr>
            <p:ph type="body"/>
          </p:nvPr>
        </p:nvSpPr>
        <p:spPr>
          <a:xfrm>
            <a:off x="467424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9" name="PlaceHolder 4"/>
          <p:cNvSpPr>
            <a:spLocks noGrp="1"/>
          </p:cNvSpPr>
          <p:nvPr>
            <p:ph type="body"/>
          </p:nvPr>
        </p:nvSpPr>
        <p:spPr>
          <a:xfrm>
            <a:off x="467424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30" name="PlaceHolder 5"/>
          <p:cNvSpPr>
            <a:spLocks noGrp="1"/>
          </p:cNvSpPr>
          <p:nvPr>
            <p:ph type="body"/>
          </p:nvPr>
        </p:nvSpPr>
        <p:spPr>
          <a:xfrm>
            <a:off x="45720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32" name="PlaceHolder 2"/>
          <p:cNvSpPr>
            <a:spLocks noGrp="1"/>
          </p:cNvSpPr>
          <p:nvPr>
            <p:ph type="body"/>
          </p:nvPr>
        </p:nvSpPr>
        <p:spPr>
          <a:xfrm>
            <a:off x="457200" y="1604520"/>
            <a:ext cx="82292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33" name="PlaceHolder 3"/>
          <p:cNvSpPr>
            <a:spLocks noGrp="1"/>
          </p:cNvSpPr>
          <p:nvPr>
            <p:ph type="body"/>
          </p:nvPr>
        </p:nvSpPr>
        <p:spPr>
          <a:xfrm>
            <a:off x="457200" y="1604520"/>
            <a:ext cx="82292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pic>
        <p:nvPicPr>
          <p:cNvPr id="34" name="" descr=""/>
          <p:cNvPicPr/>
          <p:nvPr/>
        </p:nvPicPr>
        <p:blipFill>
          <a:blip r:embed="rId2"/>
          <a:stretch/>
        </p:blipFill>
        <p:spPr>
          <a:xfrm>
            <a:off x="2079000" y="1604520"/>
            <a:ext cx="4984920" cy="3977280"/>
          </a:xfrm>
          <a:prstGeom prst="rect">
            <a:avLst/>
          </a:prstGeom>
          <a:ln>
            <a:noFill/>
          </a:ln>
        </p:spPr>
      </p:pic>
      <p:pic>
        <p:nvPicPr>
          <p:cNvPr id="35" name="" descr=""/>
          <p:cNvPicPr/>
          <p:nvPr/>
        </p:nvPicPr>
        <p:blipFill>
          <a:blip r:embed="rId3"/>
          <a:stretch/>
        </p:blipFill>
        <p:spPr>
          <a:xfrm>
            <a:off x="2079000" y="1604520"/>
            <a:ext cx="4984920" cy="397728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8"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39" name="PlaceHolder 2"/>
          <p:cNvSpPr>
            <a:spLocks noGrp="1"/>
          </p:cNvSpPr>
          <p:nvPr>
            <p:ph type="subTitle"/>
          </p:nvPr>
        </p:nvSpPr>
        <p:spPr>
          <a:xfrm>
            <a:off x="457200" y="1604520"/>
            <a:ext cx="8229240" cy="39772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41" name="PlaceHolder 2"/>
          <p:cNvSpPr>
            <a:spLocks noGrp="1"/>
          </p:cNvSpPr>
          <p:nvPr>
            <p:ph type="body"/>
          </p:nvPr>
        </p:nvSpPr>
        <p:spPr>
          <a:xfrm>
            <a:off x="457200" y="1604520"/>
            <a:ext cx="82292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43" name="PlaceHolder 2"/>
          <p:cNvSpPr>
            <a:spLocks noGrp="1"/>
          </p:cNvSpPr>
          <p:nvPr>
            <p:ph type="body"/>
          </p:nvPr>
        </p:nvSpPr>
        <p:spPr>
          <a:xfrm>
            <a:off x="457200" y="1604520"/>
            <a:ext cx="401580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44" name="PlaceHolder 3"/>
          <p:cNvSpPr>
            <a:spLocks noGrp="1"/>
          </p:cNvSpPr>
          <p:nvPr>
            <p:ph type="body"/>
          </p:nvPr>
        </p:nvSpPr>
        <p:spPr>
          <a:xfrm>
            <a:off x="4674240" y="1604520"/>
            <a:ext cx="401580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5"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6" name="PlaceHolder 1"/>
          <p:cNvSpPr>
            <a:spLocks noGrp="1"/>
          </p:cNvSpPr>
          <p:nvPr>
            <p:ph type="subTitle"/>
          </p:nvPr>
        </p:nvSpPr>
        <p:spPr>
          <a:xfrm>
            <a:off x="357840" y="380880"/>
            <a:ext cx="8327520" cy="35272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48" name="PlaceHolder 2"/>
          <p:cNvSpPr>
            <a:spLocks noGrp="1"/>
          </p:cNvSpPr>
          <p:nvPr>
            <p:ph type="body"/>
          </p:nvPr>
        </p:nvSpPr>
        <p:spPr>
          <a:xfrm>
            <a:off x="45720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49" name="PlaceHolder 3"/>
          <p:cNvSpPr>
            <a:spLocks noGrp="1"/>
          </p:cNvSpPr>
          <p:nvPr>
            <p:ph type="body"/>
          </p:nvPr>
        </p:nvSpPr>
        <p:spPr>
          <a:xfrm>
            <a:off x="45720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50" name="PlaceHolder 4"/>
          <p:cNvSpPr>
            <a:spLocks noGrp="1"/>
          </p:cNvSpPr>
          <p:nvPr>
            <p:ph type="body"/>
          </p:nvPr>
        </p:nvSpPr>
        <p:spPr>
          <a:xfrm>
            <a:off x="4674240" y="1604520"/>
            <a:ext cx="401580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3" name="PlaceHolder 2"/>
          <p:cNvSpPr>
            <a:spLocks noGrp="1"/>
          </p:cNvSpPr>
          <p:nvPr>
            <p:ph type="subTitle"/>
          </p:nvPr>
        </p:nvSpPr>
        <p:spPr>
          <a:xfrm>
            <a:off x="457200" y="1604520"/>
            <a:ext cx="8229240" cy="39772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52" name="PlaceHolder 2"/>
          <p:cNvSpPr>
            <a:spLocks noGrp="1"/>
          </p:cNvSpPr>
          <p:nvPr>
            <p:ph type="body"/>
          </p:nvPr>
        </p:nvSpPr>
        <p:spPr>
          <a:xfrm>
            <a:off x="457200" y="1604520"/>
            <a:ext cx="401580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53" name="PlaceHolder 3"/>
          <p:cNvSpPr>
            <a:spLocks noGrp="1"/>
          </p:cNvSpPr>
          <p:nvPr>
            <p:ph type="body"/>
          </p:nvPr>
        </p:nvSpPr>
        <p:spPr>
          <a:xfrm>
            <a:off x="467424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54" name="PlaceHolder 4"/>
          <p:cNvSpPr>
            <a:spLocks noGrp="1"/>
          </p:cNvSpPr>
          <p:nvPr>
            <p:ph type="body"/>
          </p:nvPr>
        </p:nvSpPr>
        <p:spPr>
          <a:xfrm>
            <a:off x="467424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56" name="PlaceHolder 2"/>
          <p:cNvSpPr>
            <a:spLocks noGrp="1"/>
          </p:cNvSpPr>
          <p:nvPr>
            <p:ph type="body"/>
          </p:nvPr>
        </p:nvSpPr>
        <p:spPr>
          <a:xfrm>
            <a:off x="45720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57" name="PlaceHolder 3"/>
          <p:cNvSpPr>
            <a:spLocks noGrp="1"/>
          </p:cNvSpPr>
          <p:nvPr>
            <p:ph type="body"/>
          </p:nvPr>
        </p:nvSpPr>
        <p:spPr>
          <a:xfrm>
            <a:off x="467424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58" name="PlaceHolder 4"/>
          <p:cNvSpPr>
            <a:spLocks noGrp="1"/>
          </p:cNvSpPr>
          <p:nvPr>
            <p:ph type="body"/>
          </p:nvPr>
        </p:nvSpPr>
        <p:spPr>
          <a:xfrm>
            <a:off x="457200" y="3682080"/>
            <a:ext cx="82292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60" name="PlaceHolder 2"/>
          <p:cNvSpPr>
            <a:spLocks noGrp="1"/>
          </p:cNvSpPr>
          <p:nvPr>
            <p:ph type="body"/>
          </p:nvPr>
        </p:nvSpPr>
        <p:spPr>
          <a:xfrm>
            <a:off x="457200" y="1604520"/>
            <a:ext cx="82292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61" name="PlaceHolder 3"/>
          <p:cNvSpPr>
            <a:spLocks noGrp="1"/>
          </p:cNvSpPr>
          <p:nvPr>
            <p:ph type="body"/>
          </p:nvPr>
        </p:nvSpPr>
        <p:spPr>
          <a:xfrm>
            <a:off x="457200" y="3682080"/>
            <a:ext cx="82292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63" name="PlaceHolder 2"/>
          <p:cNvSpPr>
            <a:spLocks noGrp="1"/>
          </p:cNvSpPr>
          <p:nvPr>
            <p:ph type="body"/>
          </p:nvPr>
        </p:nvSpPr>
        <p:spPr>
          <a:xfrm>
            <a:off x="45720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64" name="PlaceHolder 3"/>
          <p:cNvSpPr>
            <a:spLocks noGrp="1"/>
          </p:cNvSpPr>
          <p:nvPr>
            <p:ph type="body"/>
          </p:nvPr>
        </p:nvSpPr>
        <p:spPr>
          <a:xfrm>
            <a:off x="467424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65" name="PlaceHolder 4"/>
          <p:cNvSpPr>
            <a:spLocks noGrp="1"/>
          </p:cNvSpPr>
          <p:nvPr>
            <p:ph type="body"/>
          </p:nvPr>
        </p:nvSpPr>
        <p:spPr>
          <a:xfrm>
            <a:off x="467424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66" name="PlaceHolder 5"/>
          <p:cNvSpPr>
            <a:spLocks noGrp="1"/>
          </p:cNvSpPr>
          <p:nvPr>
            <p:ph type="body"/>
          </p:nvPr>
        </p:nvSpPr>
        <p:spPr>
          <a:xfrm>
            <a:off x="45720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68" name="PlaceHolder 2"/>
          <p:cNvSpPr>
            <a:spLocks noGrp="1"/>
          </p:cNvSpPr>
          <p:nvPr>
            <p:ph type="body"/>
          </p:nvPr>
        </p:nvSpPr>
        <p:spPr>
          <a:xfrm>
            <a:off x="457200" y="1604520"/>
            <a:ext cx="82292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69" name="PlaceHolder 3"/>
          <p:cNvSpPr>
            <a:spLocks noGrp="1"/>
          </p:cNvSpPr>
          <p:nvPr>
            <p:ph type="body"/>
          </p:nvPr>
        </p:nvSpPr>
        <p:spPr>
          <a:xfrm>
            <a:off x="457200" y="1604520"/>
            <a:ext cx="82292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pic>
        <p:nvPicPr>
          <p:cNvPr id="70" name="" descr=""/>
          <p:cNvPicPr/>
          <p:nvPr/>
        </p:nvPicPr>
        <p:blipFill>
          <a:blip r:embed="rId2"/>
          <a:stretch/>
        </p:blipFill>
        <p:spPr>
          <a:xfrm>
            <a:off x="2079000" y="1604520"/>
            <a:ext cx="4984920" cy="3977280"/>
          </a:xfrm>
          <a:prstGeom prst="rect">
            <a:avLst/>
          </a:prstGeom>
          <a:ln>
            <a:noFill/>
          </a:ln>
        </p:spPr>
      </p:pic>
      <p:pic>
        <p:nvPicPr>
          <p:cNvPr id="71" name="" descr=""/>
          <p:cNvPicPr/>
          <p:nvPr/>
        </p:nvPicPr>
        <p:blipFill>
          <a:blip r:embed="rId3"/>
          <a:stretch/>
        </p:blipFill>
        <p:spPr>
          <a:xfrm>
            <a:off x="2079000" y="1604520"/>
            <a:ext cx="4984920" cy="3977280"/>
          </a:xfrm>
          <a:prstGeom prst="rect">
            <a:avLst/>
          </a:prstGeom>
          <a:ln>
            <a:noFill/>
          </a:ln>
        </p:spPr>
      </p:pic>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4"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75" name="PlaceHolder 2"/>
          <p:cNvSpPr>
            <a:spLocks noGrp="1"/>
          </p:cNvSpPr>
          <p:nvPr>
            <p:ph type="subTitle"/>
          </p:nvPr>
        </p:nvSpPr>
        <p:spPr>
          <a:xfrm>
            <a:off x="457200" y="1604520"/>
            <a:ext cx="8229240" cy="39772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77" name="PlaceHolder 2"/>
          <p:cNvSpPr>
            <a:spLocks noGrp="1"/>
          </p:cNvSpPr>
          <p:nvPr>
            <p:ph type="body"/>
          </p:nvPr>
        </p:nvSpPr>
        <p:spPr>
          <a:xfrm>
            <a:off x="457200" y="1604520"/>
            <a:ext cx="82292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79" name="PlaceHolder 2"/>
          <p:cNvSpPr>
            <a:spLocks noGrp="1"/>
          </p:cNvSpPr>
          <p:nvPr>
            <p:ph type="body"/>
          </p:nvPr>
        </p:nvSpPr>
        <p:spPr>
          <a:xfrm>
            <a:off x="457200" y="1604520"/>
            <a:ext cx="401580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80" name="PlaceHolder 3"/>
          <p:cNvSpPr>
            <a:spLocks noGrp="1"/>
          </p:cNvSpPr>
          <p:nvPr>
            <p:ph type="body"/>
          </p:nvPr>
        </p:nvSpPr>
        <p:spPr>
          <a:xfrm>
            <a:off x="4674240" y="1604520"/>
            <a:ext cx="401580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1"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5" name="PlaceHolder 2"/>
          <p:cNvSpPr>
            <a:spLocks noGrp="1"/>
          </p:cNvSpPr>
          <p:nvPr>
            <p:ph type="body"/>
          </p:nvPr>
        </p:nvSpPr>
        <p:spPr>
          <a:xfrm>
            <a:off x="457200" y="1604520"/>
            <a:ext cx="82292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2" name="PlaceHolder 1"/>
          <p:cNvSpPr>
            <a:spLocks noGrp="1"/>
          </p:cNvSpPr>
          <p:nvPr>
            <p:ph type="subTitle"/>
          </p:nvPr>
        </p:nvSpPr>
        <p:spPr>
          <a:xfrm>
            <a:off x="357840" y="380880"/>
            <a:ext cx="8327520" cy="35272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84" name="PlaceHolder 2"/>
          <p:cNvSpPr>
            <a:spLocks noGrp="1"/>
          </p:cNvSpPr>
          <p:nvPr>
            <p:ph type="body"/>
          </p:nvPr>
        </p:nvSpPr>
        <p:spPr>
          <a:xfrm>
            <a:off x="45720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85" name="PlaceHolder 3"/>
          <p:cNvSpPr>
            <a:spLocks noGrp="1"/>
          </p:cNvSpPr>
          <p:nvPr>
            <p:ph type="body"/>
          </p:nvPr>
        </p:nvSpPr>
        <p:spPr>
          <a:xfrm>
            <a:off x="45720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86" name="PlaceHolder 4"/>
          <p:cNvSpPr>
            <a:spLocks noGrp="1"/>
          </p:cNvSpPr>
          <p:nvPr>
            <p:ph type="body"/>
          </p:nvPr>
        </p:nvSpPr>
        <p:spPr>
          <a:xfrm>
            <a:off x="4674240" y="1604520"/>
            <a:ext cx="401580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88" name="PlaceHolder 2"/>
          <p:cNvSpPr>
            <a:spLocks noGrp="1"/>
          </p:cNvSpPr>
          <p:nvPr>
            <p:ph type="body"/>
          </p:nvPr>
        </p:nvSpPr>
        <p:spPr>
          <a:xfrm>
            <a:off x="457200" y="1604520"/>
            <a:ext cx="401580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89" name="PlaceHolder 3"/>
          <p:cNvSpPr>
            <a:spLocks noGrp="1"/>
          </p:cNvSpPr>
          <p:nvPr>
            <p:ph type="body"/>
          </p:nvPr>
        </p:nvSpPr>
        <p:spPr>
          <a:xfrm>
            <a:off x="467424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90" name="PlaceHolder 4"/>
          <p:cNvSpPr>
            <a:spLocks noGrp="1"/>
          </p:cNvSpPr>
          <p:nvPr>
            <p:ph type="body"/>
          </p:nvPr>
        </p:nvSpPr>
        <p:spPr>
          <a:xfrm>
            <a:off x="467424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92" name="PlaceHolder 2"/>
          <p:cNvSpPr>
            <a:spLocks noGrp="1"/>
          </p:cNvSpPr>
          <p:nvPr>
            <p:ph type="body"/>
          </p:nvPr>
        </p:nvSpPr>
        <p:spPr>
          <a:xfrm>
            <a:off x="45720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93" name="PlaceHolder 3"/>
          <p:cNvSpPr>
            <a:spLocks noGrp="1"/>
          </p:cNvSpPr>
          <p:nvPr>
            <p:ph type="body"/>
          </p:nvPr>
        </p:nvSpPr>
        <p:spPr>
          <a:xfrm>
            <a:off x="467424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94" name="PlaceHolder 4"/>
          <p:cNvSpPr>
            <a:spLocks noGrp="1"/>
          </p:cNvSpPr>
          <p:nvPr>
            <p:ph type="body"/>
          </p:nvPr>
        </p:nvSpPr>
        <p:spPr>
          <a:xfrm>
            <a:off x="457200" y="3682080"/>
            <a:ext cx="82292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96" name="PlaceHolder 2"/>
          <p:cNvSpPr>
            <a:spLocks noGrp="1"/>
          </p:cNvSpPr>
          <p:nvPr>
            <p:ph type="body"/>
          </p:nvPr>
        </p:nvSpPr>
        <p:spPr>
          <a:xfrm>
            <a:off x="457200" y="1604520"/>
            <a:ext cx="82292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97" name="PlaceHolder 3"/>
          <p:cNvSpPr>
            <a:spLocks noGrp="1"/>
          </p:cNvSpPr>
          <p:nvPr>
            <p:ph type="body"/>
          </p:nvPr>
        </p:nvSpPr>
        <p:spPr>
          <a:xfrm>
            <a:off x="457200" y="3682080"/>
            <a:ext cx="82292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99" name="PlaceHolder 2"/>
          <p:cNvSpPr>
            <a:spLocks noGrp="1"/>
          </p:cNvSpPr>
          <p:nvPr>
            <p:ph type="body"/>
          </p:nvPr>
        </p:nvSpPr>
        <p:spPr>
          <a:xfrm>
            <a:off x="45720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00" name="PlaceHolder 3"/>
          <p:cNvSpPr>
            <a:spLocks noGrp="1"/>
          </p:cNvSpPr>
          <p:nvPr>
            <p:ph type="body"/>
          </p:nvPr>
        </p:nvSpPr>
        <p:spPr>
          <a:xfrm>
            <a:off x="467424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01" name="PlaceHolder 4"/>
          <p:cNvSpPr>
            <a:spLocks noGrp="1"/>
          </p:cNvSpPr>
          <p:nvPr>
            <p:ph type="body"/>
          </p:nvPr>
        </p:nvSpPr>
        <p:spPr>
          <a:xfrm>
            <a:off x="467424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02" name="PlaceHolder 5"/>
          <p:cNvSpPr>
            <a:spLocks noGrp="1"/>
          </p:cNvSpPr>
          <p:nvPr>
            <p:ph type="body"/>
          </p:nvPr>
        </p:nvSpPr>
        <p:spPr>
          <a:xfrm>
            <a:off x="45720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04" name="PlaceHolder 2"/>
          <p:cNvSpPr>
            <a:spLocks noGrp="1"/>
          </p:cNvSpPr>
          <p:nvPr>
            <p:ph type="body"/>
          </p:nvPr>
        </p:nvSpPr>
        <p:spPr>
          <a:xfrm>
            <a:off x="457200" y="1604520"/>
            <a:ext cx="82292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05" name="PlaceHolder 3"/>
          <p:cNvSpPr>
            <a:spLocks noGrp="1"/>
          </p:cNvSpPr>
          <p:nvPr>
            <p:ph type="body"/>
          </p:nvPr>
        </p:nvSpPr>
        <p:spPr>
          <a:xfrm>
            <a:off x="457200" y="1604520"/>
            <a:ext cx="82292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pic>
        <p:nvPicPr>
          <p:cNvPr id="106" name="" descr=""/>
          <p:cNvPicPr/>
          <p:nvPr/>
        </p:nvPicPr>
        <p:blipFill>
          <a:blip r:embed="rId2"/>
          <a:stretch/>
        </p:blipFill>
        <p:spPr>
          <a:xfrm>
            <a:off x="2079000" y="1604520"/>
            <a:ext cx="4984920" cy="3977280"/>
          </a:xfrm>
          <a:prstGeom prst="rect">
            <a:avLst/>
          </a:prstGeom>
          <a:ln>
            <a:noFill/>
          </a:ln>
        </p:spPr>
      </p:pic>
      <p:pic>
        <p:nvPicPr>
          <p:cNvPr id="107" name="" descr=""/>
          <p:cNvPicPr/>
          <p:nvPr/>
        </p:nvPicPr>
        <p:blipFill>
          <a:blip r:embed="rId3"/>
          <a:stretch/>
        </p:blipFill>
        <p:spPr>
          <a:xfrm>
            <a:off x="2079000" y="1604520"/>
            <a:ext cx="4984920" cy="3977280"/>
          </a:xfrm>
          <a:prstGeom prst="rect">
            <a:avLst/>
          </a:prstGeom>
          <a:ln>
            <a:noFill/>
          </a:ln>
        </p:spPr>
      </p:pic>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7" name="PlaceHolder 2"/>
          <p:cNvSpPr>
            <a:spLocks noGrp="1"/>
          </p:cNvSpPr>
          <p:nvPr>
            <p:ph type="body"/>
          </p:nvPr>
        </p:nvSpPr>
        <p:spPr>
          <a:xfrm>
            <a:off x="457200" y="1604520"/>
            <a:ext cx="401580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8" name="PlaceHolder 3"/>
          <p:cNvSpPr>
            <a:spLocks noGrp="1"/>
          </p:cNvSpPr>
          <p:nvPr>
            <p:ph type="body"/>
          </p:nvPr>
        </p:nvSpPr>
        <p:spPr>
          <a:xfrm>
            <a:off x="4674240" y="1604520"/>
            <a:ext cx="401580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357840" y="380880"/>
            <a:ext cx="8327520" cy="35272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2" name="PlaceHolder 2"/>
          <p:cNvSpPr>
            <a:spLocks noGrp="1"/>
          </p:cNvSpPr>
          <p:nvPr>
            <p:ph type="body"/>
          </p:nvPr>
        </p:nvSpPr>
        <p:spPr>
          <a:xfrm>
            <a:off x="45720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3" name="PlaceHolder 3"/>
          <p:cNvSpPr>
            <a:spLocks noGrp="1"/>
          </p:cNvSpPr>
          <p:nvPr>
            <p:ph type="body"/>
          </p:nvPr>
        </p:nvSpPr>
        <p:spPr>
          <a:xfrm>
            <a:off x="45720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4" name="PlaceHolder 4"/>
          <p:cNvSpPr>
            <a:spLocks noGrp="1"/>
          </p:cNvSpPr>
          <p:nvPr>
            <p:ph type="body"/>
          </p:nvPr>
        </p:nvSpPr>
        <p:spPr>
          <a:xfrm>
            <a:off x="4674240" y="1604520"/>
            <a:ext cx="401580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6" name="PlaceHolder 2"/>
          <p:cNvSpPr>
            <a:spLocks noGrp="1"/>
          </p:cNvSpPr>
          <p:nvPr>
            <p:ph type="body"/>
          </p:nvPr>
        </p:nvSpPr>
        <p:spPr>
          <a:xfrm>
            <a:off x="457200" y="1604520"/>
            <a:ext cx="401580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7" name="PlaceHolder 3"/>
          <p:cNvSpPr>
            <a:spLocks noGrp="1"/>
          </p:cNvSpPr>
          <p:nvPr>
            <p:ph type="body"/>
          </p:nvPr>
        </p:nvSpPr>
        <p:spPr>
          <a:xfrm>
            <a:off x="467424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8" name="PlaceHolder 4"/>
          <p:cNvSpPr>
            <a:spLocks noGrp="1"/>
          </p:cNvSpPr>
          <p:nvPr>
            <p:ph type="body"/>
          </p:nvPr>
        </p:nvSpPr>
        <p:spPr>
          <a:xfrm>
            <a:off x="467424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20" name="PlaceHolder 2"/>
          <p:cNvSpPr>
            <a:spLocks noGrp="1"/>
          </p:cNvSpPr>
          <p:nvPr>
            <p:ph type="body"/>
          </p:nvPr>
        </p:nvSpPr>
        <p:spPr>
          <a:xfrm>
            <a:off x="45720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1" name="PlaceHolder 3"/>
          <p:cNvSpPr>
            <a:spLocks noGrp="1"/>
          </p:cNvSpPr>
          <p:nvPr>
            <p:ph type="body"/>
          </p:nvPr>
        </p:nvSpPr>
        <p:spPr>
          <a:xfrm>
            <a:off x="467424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2" name="PlaceHolder 4"/>
          <p:cNvSpPr>
            <a:spLocks noGrp="1"/>
          </p:cNvSpPr>
          <p:nvPr>
            <p:ph type="body"/>
          </p:nvPr>
        </p:nvSpPr>
        <p:spPr>
          <a:xfrm>
            <a:off x="457200" y="3682080"/>
            <a:ext cx="82292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457200" y="273600"/>
            <a:ext cx="8229240" cy="1144800"/>
          </a:xfrm>
          <a:prstGeom prst="rect">
            <a:avLst/>
          </a:prstGeom>
        </p:spPr>
        <p:txBody>
          <a:bodyPr lIns="0" rIns="0" tIns="0" bIns="0" anchor="ctr"/>
          <a:p>
            <a:pPr algn="ctr"/>
            <a:r>
              <a:rPr b="0" lang="en-US" sz="4400" spc="-1" strike="noStrike">
                <a:solidFill>
                  <a:srgbClr val="000000"/>
                </a:solidFill>
                <a:uFill>
                  <a:solidFill>
                    <a:srgbClr val="ffffff"/>
                  </a:solidFill>
                </a:uFill>
                <a:latin typeface="Arial"/>
              </a:rPr>
              <a:t>Click to edit the title text format</a:t>
            </a:r>
            <a:endParaRPr b="0" lang="en-US" sz="4400" spc="-1" strike="noStrike">
              <a:solidFill>
                <a:srgbClr val="000000"/>
              </a:solidFill>
              <a:uFill>
                <a:solidFill>
                  <a:srgbClr val="ffffff"/>
                </a:solidFill>
              </a:uFill>
              <a:latin typeface="Arial"/>
            </a:endParaRPr>
          </a:p>
        </p:txBody>
      </p:sp>
      <p:sp>
        <p:nvSpPr>
          <p:cNvPr id="1" name="PlaceHolder 2"/>
          <p:cNvSpPr>
            <a:spLocks noGrp="1"/>
          </p:cNvSpPr>
          <p:nvPr>
            <p:ph type="body"/>
          </p:nvPr>
        </p:nvSpPr>
        <p:spPr>
          <a:xfrm>
            <a:off x="457200" y="1604520"/>
            <a:ext cx="8229240" cy="3977280"/>
          </a:xfrm>
          <a:prstGeom prst="rect">
            <a:avLst/>
          </a:prstGeom>
        </p:spPr>
        <p:txBody>
          <a:bodyPr lIns="0" rIns="0" tIns="0" bIns="0"/>
          <a:p>
            <a:pPr marL="432000" indent="-324000">
              <a:buClr>
                <a:srgbClr val="000000"/>
              </a:buClr>
              <a:buSzPct val="45000"/>
              <a:buFont typeface="Wingdings" charset="2"/>
              <a:buChar char=""/>
            </a:pPr>
            <a:r>
              <a:rPr b="0" lang="en-US" sz="3200" spc="-1" strike="noStrike">
                <a:solidFill>
                  <a:srgbClr val="000000"/>
                </a:solidFill>
                <a:uFill>
                  <a:solidFill>
                    <a:srgbClr val="ffffff"/>
                  </a:solidFill>
                </a:uFill>
                <a:latin typeface="Arial"/>
              </a:rPr>
              <a:t>Click to edit the outline text format</a:t>
            </a:r>
            <a:endParaRPr b="0" lang="en-US"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2800" spc="-1" strike="noStrike">
                <a:solidFill>
                  <a:srgbClr val="000000"/>
                </a:solidFill>
                <a:uFill>
                  <a:solidFill>
                    <a:srgbClr val="ffffff"/>
                  </a:solidFill>
                </a:uFill>
                <a:latin typeface="Arial"/>
              </a:rPr>
              <a:t>Second Outline Level</a:t>
            </a:r>
            <a:endParaRPr b="0" lang="en-US"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2400" spc="-1" strike="noStrike">
                <a:solidFill>
                  <a:srgbClr val="000000"/>
                </a:solidFill>
                <a:uFill>
                  <a:solidFill>
                    <a:srgbClr val="ffffff"/>
                  </a:solidFill>
                </a:uFill>
                <a:latin typeface="Arial"/>
              </a:rPr>
              <a:t>Third Outline Level</a:t>
            </a:r>
            <a:endParaRPr b="0" lang="en-US" sz="2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2000" spc="-1" strike="noStrike">
                <a:solidFill>
                  <a:srgbClr val="000000"/>
                </a:solidFill>
                <a:uFill>
                  <a:solidFill>
                    <a:srgbClr val="ffffff"/>
                  </a:solidFill>
                </a:uFill>
                <a:latin typeface="Arial"/>
              </a:rPr>
              <a:t>Fourth Outline Level</a:t>
            </a:r>
            <a:endParaRPr b="0" lang="en-US"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457200" y="273600"/>
            <a:ext cx="8229240" cy="1144800"/>
          </a:xfrm>
          <a:prstGeom prst="rect">
            <a:avLst/>
          </a:prstGeom>
        </p:spPr>
        <p:txBody>
          <a:bodyPr lIns="0" rIns="0" tIns="0" bIns="0" anchor="ctr"/>
          <a:p>
            <a:pPr algn="ctr"/>
            <a:r>
              <a:rPr b="0" lang="en-US" sz="4400" spc="-1" strike="noStrike">
                <a:solidFill>
                  <a:srgbClr val="000000"/>
                </a:solidFill>
                <a:uFill>
                  <a:solidFill>
                    <a:srgbClr val="ffffff"/>
                  </a:solidFill>
                </a:uFill>
                <a:latin typeface="Arial"/>
              </a:rPr>
              <a:t>Click to edit the title text format</a:t>
            </a:r>
            <a:endParaRPr b="0" lang="en-US" sz="4400" spc="-1" strike="noStrike">
              <a:solidFill>
                <a:srgbClr val="000000"/>
              </a:solidFill>
              <a:uFill>
                <a:solidFill>
                  <a:srgbClr val="ffffff"/>
                </a:solidFill>
              </a:uFill>
              <a:latin typeface="Arial"/>
            </a:endParaRPr>
          </a:p>
        </p:txBody>
      </p:sp>
      <p:sp>
        <p:nvSpPr>
          <p:cNvPr id="37" name="PlaceHolder 2"/>
          <p:cNvSpPr>
            <a:spLocks noGrp="1"/>
          </p:cNvSpPr>
          <p:nvPr>
            <p:ph type="body"/>
          </p:nvPr>
        </p:nvSpPr>
        <p:spPr>
          <a:xfrm>
            <a:off x="457200" y="1604520"/>
            <a:ext cx="8229240" cy="3977280"/>
          </a:xfrm>
          <a:prstGeom prst="rect">
            <a:avLst/>
          </a:prstGeom>
        </p:spPr>
        <p:txBody>
          <a:bodyPr lIns="0" rIns="0" tIns="0" bIns="0"/>
          <a:p>
            <a:pPr marL="432000" indent="-324000">
              <a:buClr>
                <a:srgbClr val="000000"/>
              </a:buClr>
              <a:buSzPct val="45000"/>
              <a:buFont typeface="Wingdings" charset="2"/>
              <a:buChar char=""/>
            </a:pPr>
            <a:r>
              <a:rPr b="0" lang="en-US" sz="3200" spc="-1" strike="noStrike">
                <a:solidFill>
                  <a:srgbClr val="000000"/>
                </a:solidFill>
                <a:uFill>
                  <a:solidFill>
                    <a:srgbClr val="ffffff"/>
                  </a:solidFill>
                </a:uFill>
                <a:latin typeface="Arial"/>
              </a:rPr>
              <a:t>Click to edit the outline text format</a:t>
            </a:r>
            <a:endParaRPr b="0" lang="en-US"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2800" spc="-1" strike="noStrike">
                <a:solidFill>
                  <a:srgbClr val="000000"/>
                </a:solidFill>
                <a:uFill>
                  <a:solidFill>
                    <a:srgbClr val="ffffff"/>
                  </a:solidFill>
                </a:uFill>
                <a:latin typeface="Arial"/>
              </a:rPr>
              <a:t>Second Outline Level</a:t>
            </a:r>
            <a:endParaRPr b="0" lang="en-US"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2400" spc="-1" strike="noStrike">
                <a:solidFill>
                  <a:srgbClr val="000000"/>
                </a:solidFill>
                <a:uFill>
                  <a:solidFill>
                    <a:srgbClr val="ffffff"/>
                  </a:solidFill>
                </a:uFill>
                <a:latin typeface="Arial"/>
              </a:rPr>
              <a:t>Third Outline Level</a:t>
            </a:r>
            <a:endParaRPr b="0" lang="en-US" sz="2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2000" spc="-1" strike="noStrike">
                <a:solidFill>
                  <a:srgbClr val="000000"/>
                </a:solidFill>
                <a:uFill>
                  <a:solidFill>
                    <a:srgbClr val="ffffff"/>
                  </a:solidFill>
                </a:uFill>
                <a:latin typeface="Arial"/>
              </a:rPr>
              <a:t>Fourth Outline Level</a:t>
            </a:r>
            <a:endParaRPr b="0" lang="en-US"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2" name="PlaceHolder 1"/>
          <p:cNvSpPr>
            <a:spLocks noGrp="1"/>
          </p:cNvSpPr>
          <p:nvPr>
            <p:ph type="title"/>
          </p:nvPr>
        </p:nvSpPr>
        <p:spPr>
          <a:xfrm>
            <a:off x="357840" y="380880"/>
            <a:ext cx="8327520" cy="76068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73" name="PlaceHolder 2"/>
          <p:cNvSpPr>
            <a:spLocks noGrp="1"/>
          </p:cNvSpPr>
          <p:nvPr>
            <p:ph type="body"/>
          </p:nvPr>
        </p:nvSpPr>
        <p:spPr>
          <a:xfrm>
            <a:off x="457200" y="1604520"/>
            <a:ext cx="8229240" cy="3977280"/>
          </a:xfrm>
          <a:prstGeom prst="rect">
            <a:avLst/>
          </a:prstGeom>
        </p:spPr>
        <p:txBody>
          <a:bodyPr lIns="0" rIns="0" tIns="0" bIns="0"/>
          <a:p>
            <a:pPr marL="432000" indent="-324000">
              <a:buClr>
                <a:srgbClr val="000000"/>
              </a:buClr>
              <a:buSzPct val="45000"/>
              <a:buFont typeface="Wingdings" charset="2"/>
              <a:buChar char=""/>
            </a:pPr>
            <a:r>
              <a:rPr b="0" lang="en-US" sz="3200" spc="-1" strike="noStrike">
                <a:solidFill>
                  <a:srgbClr val="000000"/>
                </a:solidFill>
                <a:uFill>
                  <a:solidFill>
                    <a:srgbClr val="ffffff"/>
                  </a:solidFill>
                </a:uFill>
                <a:latin typeface="Arial"/>
              </a:rPr>
              <a:t>Click to edit the outline text format</a:t>
            </a:r>
            <a:endParaRPr b="0" lang="en-US"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2800" spc="-1" strike="noStrike">
                <a:solidFill>
                  <a:srgbClr val="000000"/>
                </a:solidFill>
                <a:uFill>
                  <a:solidFill>
                    <a:srgbClr val="ffffff"/>
                  </a:solidFill>
                </a:uFill>
                <a:latin typeface="Arial"/>
              </a:rPr>
              <a:t>Second Outline Level</a:t>
            </a:r>
            <a:endParaRPr b="0" lang="en-US"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2400" spc="-1" strike="noStrike">
                <a:solidFill>
                  <a:srgbClr val="000000"/>
                </a:solidFill>
                <a:uFill>
                  <a:solidFill>
                    <a:srgbClr val="ffffff"/>
                  </a:solidFill>
                </a:uFill>
                <a:latin typeface="Arial"/>
              </a:rPr>
              <a:t>Third Outline Level</a:t>
            </a:r>
            <a:endParaRPr b="0" lang="en-US" sz="2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2000" spc="-1" strike="noStrike">
                <a:solidFill>
                  <a:srgbClr val="000000"/>
                </a:solidFill>
                <a:uFill>
                  <a:solidFill>
                    <a:srgbClr val="ffffff"/>
                  </a:solidFill>
                </a:uFill>
                <a:latin typeface="Arial"/>
              </a:rPr>
              <a:t>Fourth Outline Level</a:t>
            </a:r>
            <a:endParaRPr b="0" lang="en-US"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image" Target="../media/image21.png"/><Relationship Id="rId3" Type="http://schemas.openxmlformats.org/officeDocument/2006/relationships/image" Target="../media/image22.png"/><Relationship Id="rId4" Type="http://schemas.openxmlformats.org/officeDocument/2006/relationships/image" Target="../media/image23.png"/><Relationship Id="rId5" Type="http://schemas.openxmlformats.org/officeDocument/2006/relationships/slideLayout" Target="../slideLayouts/slideLayout13.xml"/><Relationship Id="rId6"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image" Target="../media/image25.png"/><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8.png"/><Relationship Id="rId6" Type="http://schemas.openxmlformats.org/officeDocument/2006/relationships/image" Target="../media/image29.png"/><Relationship Id="rId7" Type="http://schemas.openxmlformats.org/officeDocument/2006/relationships/slideLayout" Target="../slideLayouts/slideLayout13.xml"/><Relationship Id="rId8"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hyperlink" Target="http://people.inf.ethz.ch/markusp/teaching/guides/guide-presentations.pdf" TargetMode="External"/><Relationship Id="rId2" Type="http://schemas.openxmlformats.org/officeDocument/2006/relationships/hyperlink" Target="http://people.inf.ethz.ch/markusp/teaching/guides/guide-presentations.pdf" TargetMode="External"/><Relationship Id="rId3"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chart" Target="../charts/chart1.xml"/><Relationship Id="rId2" Type="http://schemas.openxmlformats.org/officeDocument/2006/relationships/slideLayout" Target="../slideLayouts/slideLayout29.xml"/>
</Relationships>
</file>

<file path=ppt/slides/_rels/slide2.xml.rels><?xml version="1.0" encoding="UTF-8"?>
<Relationships xmlns="http://schemas.openxmlformats.org/package/2006/relationships"><Relationship Id="rId1" Type="http://schemas.openxmlformats.org/officeDocument/2006/relationships/image" Target="../media/image8.tif"/><Relationship Id="rId2" Type="http://schemas.openxmlformats.org/officeDocument/2006/relationships/slideLayout" Target="../slideLayouts/slideLayout13.xml"/><Relationship Id="rId3"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9.tif"/><Relationship Id="rId2" Type="http://schemas.openxmlformats.org/officeDocument/2006/relationships/slideLayout" Target="../slideLayouts/slideLayout13.xml"/><Relationship Id="rId3"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Relationship Id="rId3"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11.tif"/><Relationship Id="rId2" Type="http://schemas.openxmlformats.org/officeDocument/2006/relationships/slideLayout" Target="../slideLayouts/slideLayout13.xml"/><Relationship Id="rId3"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tif"/><Relationship Id="rId3" Type="http://schemas.openxmlformats.org/officeDocument/2006/relationships/image" Target="../media/image14.png"/><Relationship Id="rId4" Type="http://schemas.openxmlformats.org/officeDocument/2006/relationships/slideLayout" Target="../slideLayouts/slideLayout13.xml"/><Relationship Id="rId5"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slideLayout" Target="../slideLayouts/slideLayout13.xml"/><Relationship Id="rId4"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png"/><Relationship Id="rId3" Type="http://schemas.openxmlformats.org/officeDocument/2006/relationships/image" Target="../media/image19.png"/><Relationship Id="rId4" Type="http://schemas.openxmlformats.org/officeDocument/2006/relationships/slideLayout" Target="../slideLayouts/slideLayout13.xml"/><Relationship Id="rId5"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3" name="CustomShape 1"/>
          <p:cNvSpPr/>
          <p:nvPr/>
        </p:nvSpPr>
        <p:spPr>
          <a:xfrm>
            <a:off x="685800" y="1707840"/>
            <a:ext cx="7770960" cy="2405520"/>
          </a:xfrm>
          <a:prstGeom prst="rect">
            <a:avLst/>
          </a:prstGeom>
          <a:noFill/>
          <a:ln>
            <a:noFill/>
          </a:ln>
        </p:spPr>
        <p:style>
          <a:lnRef idx="0"/>
          <a:fillRef idx="0"/>
          <a:effectRef idx="0"/>
          <a:fontRef idx="minor"/>
        </p:style>
        <p:txBody>
          <a:bodyPr lIns="90000" rIns="90000" tIns="91440" bIns="45000"/>
          <a:p>
            <a:r>
              <a:rPr b="1" lang="en-US" sz="3600" spc="-1" strike="noStrike">
                <a:solidFill>
                  <a:srgbClr val="000000"/>
                </a:solidFill>
                <a:uFill>
                  <a:solidFill>
                    <a:srgbClr val="ffffff"/>
                  </a:solidFill>
                </a:uFill>
                <a:latin typeface="Calibri"/>
                <a:ea typeface="DejaVu Sans"/>
              </a:rPr>
              <a:t>Fast N</a:t>
            </a:r>
            <a:r>
              <a:rPr b="1" lang="en-US" sz="3600" spc="-1" strike="noStrike" baseline="30000">
                <a:solidFill>
                  <a:srgbClr val="000000"/>
                </a:solidFill>
                <a:uFill>
                  <a:solidFill>
                    <a:srgbClr val="ffffff"/>
                  </a:solidFill>
                </a:uFill>
                <a:latin typeface="Calibri"/>
                <a:ea typeface="DejaVu Sans"/>
              </a:rPr>
              <a:t>2</a:t>
            </a:r>
            <a:r>
              <a:rPr b="1" lang="en-US" sz="3600" spc="-1" strike="noStrike">
                <a:solidFill>
                  <a:srgbClr val="000000"/>
                </a:solidFill>
                <a:uFill>
                  <a:solidFill>
                    <a:srgbClr val="ffffff"/>
                  </a:solidFill>
                </a:uFill>
                <a:latin typeface="Calibri"/>
                <a:ea typeface="DejaVu Sans"/>
              </a:rPr>
              <a:t> t-distributed Stochastic Neighbor Embedding</a:t>
            </a:r>
            <a:endParaRPr b="0" lang="en-US" sz="18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Calibri"/>
                <a:ea typeface="DejaVu Sans"/>
              </a:rPr>
              <a:t>Andreas Blöchinger</a:t>
            </a:r>
            <a:endParaRPr b="0" lang="en-US" sz="18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Calibri"/>
                <a:ea typeface="DejaVu Sans"/>
              </a:rPr>
              <a:t>Marc Fischer</a:t>
            </a:r>
            <a:endParaRPr b="0" lang="en-US" sz="1800" spc="-1" strike="noStrike">
              <a:solidFill>
                <a:srgbClr val="000000"/>
              </a:solidFill>
              <a:uFill>
                <a:solidFill>
                  <a:srgbClr val="ffffff"/>
                </a:solidFill>
              </a:uFill>
              <a:latin typeface="Arial"/>
            </a:endParaRPr>
          </a:p>
          <a:p>
            <a:r>
              <a:rPr b="0" lang="en-US" sz="2000" spc="-1" strike="noStrike">
                <a:solidFill>
                  <a:srgbClr val="000000"/>
                </a:solidFill>
                <a:uFill>
                  <a:solidFill>
                    <a:srgbClr val="ffffff"/>
                  </a:solidFill>
                </a:uFill>
                <a:latin typeface="Calibri"/>
                <a:ea typeface="DejaVu Sans"/>
              </a:rPr>
              <a:t>Alberto Montes</a:t>
            </a:r>
            <a:endParaRPr b="0" lang="en-US" sz="1800" spc="-1" strike="noStrike">
              <a:solidFill>
                <a:srgbClr val="000000"/>
              </a:solidFill>
              <a:uFill>
                <a:solidFill>
                  <a:srgbClr val="ffffff"/>
                </a:solidFill>
              </a:uFill>
              <a:latin typeface="Arial"/>
            </a:endParaRPr>
          </a:p>
          <a:p>
            <a:pPr>
              <a:lnSpc>
                <a:spcPct val="100000"/>
              </a:lnSpc>
            </a:pPr>
            <a:r>
              <a:rPr b="0" lang="en-US" sz="2000" spc="-1" strike="noStrike">
                <a:solidFill>
                  <a:srgbClr val="000000"/>
                </a:solidFill>
                <a:uFill>
                  <a:solidFill>
                    <a:srgbClr val="ffffff"/>
                  </a:solidFill>
                </a:uFill>
                <a:latin typeface="Calibri"/>
                <a:ea typeface="DejaVu Sans"/>
              </a:rPr>
              <a:t>Marko P. Trauber</a:t>
            </a:r>
            <a:endParaRPr b="0" lang="en-US" sz="1800" spc="-1" strike="noStrike">
              <a:solidFill>
                <a:srgbClr val="000000"/>
              </a:solidFill>
              <a:uFill>
                <a:solidFill>
                  <a:srgbClr val="ffffff"/>
                </a:solidFill>
              </a:uFill>
              <a:latin typeface="Arial"/>
            </a:endParaRPr>
          </a:p>
        </p:txBody>
      </p:sp>
      <p:pic>
        <p:nvPicPr>
          <p:cNvPr id="114" name="Picture 2" descr=""/>
          <p:cNvPicPr/>
          <p:nvPr/>
        </p:nvPicPr>
        <p:blipFill>
          <a:blip r:embed="rId1"/>
          <a:stretch/>
        </p:blipFill>
        <p:spPr>
          <a:xfrm>
            <a:off x="810000" y="5537160"/>
            <a:ext cx="2208240" cy="557280"/>
          </a:xfrm>
          <a:prstGeom prst="rect">
            <a:avLst/>
          </a:prstGeom>
          <a:ln>
            <a:noFill/>
          </a:ln>
        </p:spPr>
      </p:pic>
      <p:sp>
        <p:nvSpPr>
          <p:cNvPr id="115" name="CustomShape 2"/>
          <p:cNvSpPr/>
          <p:nvPr/>
        </p:nvSpPr>
        <p:spPr>
          <a:xfrm>
            <a:off x="-1029960" y="7112160"/>
            <a:ext cx="9110520" cy="699120"/>
          </a:xfrm>
          <a:prstGeom prst="rect">
            <a:avLst/>
          </a:prstGeom>
          <a:noFill/>
          <a:ln w="6480">
            <a:noFill/>
          </a:ln>
        </p:spPr>
        <p:style>
          <a:lnRef idx="0"/>
          <a:fillRef idx="0"/>
          <a:effectRef idx="0"/>
          <a:fontRef idx="minor"/>
        </p:style>
        <p:txBody>
          <a:bodyPr wrap="none" lIns="90000" rIns="90000" tIns="45000" bIns="45000"/>
          <a:p>
            <a:pPr>
              <a:lnSpc>
                <a:spcPct val="100000"/>
              </a:lnSpc>
            </a:pPr>
            <a:r>
              <a:rPr b="1" lang="en-US" sz="2000" spc="-1" strike="noStrike">
                <a:solidFill>
                  <a:srgbClr val="000000"/>
                </a:solidFill>
                <a:uFill>
                  <a:solidFill>
                    <a:srgbClr val="ffffff"/>
                  </a:solidFill>
                </a:uFill>
                <a:latin typeface="Calibri"/>
                <a:ea typeface="DejaVu Sans"/>
              </a:rPr>
              <a:t>TexPoint fonts used in EMF. </a:t>
            </a:r>
            <a:endParaRPr b="0" lang="en-US" sz="1800" spc="-1" strike="noStrike">
              <a:solidFill>
                <a:srgbClr val="000000"/>
              </a:solidFill>
              <a:uFill>
                <a:solidFill>
                  <a:srgbClr val="ffffff"/>
                </a:solidFill>
              </a:uFill>
              <a:latin typeface="Arial"/>
            </a:endParaRPr>
          </a:p>
          <a:p>
            <a:pPr>
              <a:lnSpc>
                <a:spcPct val="100000"/>
              </a:lnSpc>
            </a:pPr>
            <a:r>
              <a:rPr b="1" lang="en-US" sz="2000" spc="-1" strike="noStrike">
                <a:solidFill>
                  <a:srgbClr val="000000"/>
                </a:solidFill>
                <a:uFill>
                  <a:solidFill>
                    <a:srgbClr val="ffffff"/>
                  </a:solidFill>
                </a:uFill>
                <a:latin typeface="Calibri"/>
                <a:ea typeface="DejaVu Sans"/>
              </a:rPr>
              <a:t>Read the TexPoint manual before you delete this box.: </a:t>
            </a:r>
            <a:r>
              <a:rPr b="1" lang="en-US" sz="2000" spc="-1" strike="noStrike">
                <a:solidFill>
                  <a:srgbClr val="000000"/>
                </a:solidFill>
                <a:uFill>
                  <a:solidFill>
                    <a:srgbClr val="ffffff"/>
                  </a:solidFill>
                </a:uFill>
                <a:latin typeface="CMBX12"/>
                <a:ea typeface="DejaVu Sans"/>
              </a:rPr>
              <a:t>A</a:t>
            </a:r>
            <a:r>
              <a:rPr b="1" lang="en-US" sz="2000" spc="-1" strike="noStrike">
                <a:solidFill>
                  <a:srgbClr val="000000"/>
                </a:solidFill>
                <a:uFill>
                  <a:solidFill>
                    <a:srgbClr val="ffffff"/>
                  </a:solidFill>
                </a:uFill>
                <a:latin typeface="CMMI8"/>
                <a:ea typeface="DejaVu Sans"/>
              </a:rPr>
              <a:t>A</a:t>
            </a:r>
            <a:r>
              <a:rPr b="1" lang="en-US" sz="2000" spc="-1" strike="noStrike">
                <a:solidFill>
                  <a:srgbClr val="000000"/>
                </a:solidFill>
                <a:uFill>
                  <a:solidFill>
                    <a:srgbClr val="ffffff"/>
                  </a:solidFill>
                </a:uFill>
                <a:latin typeface="LCMSS8"/>
                <a:ea typeface="DejaVu Sans"/>
              </a:rPr>
              <a:t>A</a:t>
            </a:r>
            <a:r>
              <a:rPr b="1" lang="en-US" sz="2000" spc="-1" strike="noStrike">
                <a:solidFill>
                  <a:srgbClr val="000000"/>
                </a:solidFill>
                <a:uFill>
                  <a:solidFill>
                    <a:srgbClr val="ffffff"/>
                  </a:solidFill>
                </a:uFill>
                <a:latin typeface="CMSY8"/>
                <a:ea typeface="DejaVu Sans"/>
              </a:rPr>
              <a:t>A</a:t>
            </a:r>
            <a:r>
              <a:rPr b="1" lang="en-US" sz="2000" spc="-1" strike="noStrike">
                <a:solidFill>
                  <a:srgbClr val="000000"/>
                </a:solidFill>
                <a:uFill>
                  <a:solidFill>
                    <a:srgbClr val="ffffff"/>
                  </a:solidFill>
                </a:uFill>
                <a:latin typeface="CMEX10"/>
                <a:ea typeface="DejaVu Sans"/>
              </a:rPr>
              <a:t>A</a:t>
            </a:r>
            <a:endParaRPr b="0" lang="en-US" sz="1800" spc="-1" strike="noStrike">
              <a:solidFill>
                <a:srgbClr val="000000"/>
              </a:solidFill>
              <a:uFill>
                <a:solidFill>
                  <a:srgbClr val="ffffff"/>
                </a:solidFill>
              </a:uFill>
              <a:latin typeface="Arial"/>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0" name="CustomShape 1"/>
          <p:cNvSpPr/>
          <p:nvPr/>
        </p:nvSpPr>
        <p:spPr>
          <a:xfrm>
            <a:off x="363960" y="380880"/>
            <a:ext cx="8404560" cy="760680"/>
          </a:xfrm>
          <a:prstGeom prst="rect">
            <a:avLst/>
          </a:prstGeom>
          <a:noFill/>
          <a:ln>
            <a:noFill/>
          </a:ln>
        </p:spPr>
        <p:style>
          <a:lnRef idx="0"/>
          <a:fillRef idx="0"/>
          <a:effectRef idx="0"/>
          <a:fontRef idx="minor"/>
        </p:style>
        <p:txBody>
          <a:bodyPr lIns="90000" rIns="90000" tIns="91440" bIns="45000"/>
          <a:p>
            <a:pPr marL="119160" indent="-117720">
              <a:lnSpc>
                <a:spcPct val="100000"/>
              </a:lnSpc>
            </a:pPr>
            <a:r>
              <a:rPr b="1" lang="en-US" sz="3600" spc="-1" strike="noStrike">
                <a:solidFill>
                  <a:srgbClr val="000000"/>
                </a:solidFill>
                <a:uFill>
                  <a:solidFill>
                    <a:srgbClr val="ffffff"/>
                  </a:solidFill>
                </a:uFill>
                <a:latin typeface="Calibri"/>
                <a:ea typeface="DejaVu Sans"/>
              </a:rPr>
              <a:t>Part 2b: Symmetrize affinities</a:t>
            </a:r>
            <a:endParaRPr b="0" lang="en-US" sz="1800" spc="-1" strike="noStrike">
              <a:solidFill>
                <a:srgbClr val="000000"/>
              </a:solidFill>
              <a:uFill>
                <a:solidFill>
                  <a:srgbClr val="ffffff"/>
                </a:solidFill>
              </a:uFill>
              <a:latin typeface="Arial"/>
            </a:endParaRPr>
          </a:p>
        </p:txBody>
      </p:sp>
      <p:sp>
        <p:nvSpPr>
          <p:cNvPr id="211" name="CustomShape 2"/>
          <p:cNvSpPr/>
          <p:nvPr/>
        </p:nvSpPr>
        <p:spPr>
          <a:xfrm>
            <a:off x="375840" y="1362240"/>
            <a:ext cx="7894800" cy="4970520"/>
          </a:xfrm>
          <a:prstGeom prst="rect">
            <a:avLst/>
          </a:prstGeom>
          <a:noFill/>
          <a:ln>
            <a:noFill/>
          </a:ln>
        </p:spPr>
        <p:style>
          <a:lnRef idx="0"/>
          <a:fillRef idx="0"/>
          <a:effectRef idx="0"/>
          <a:fontRef idx="minor"/>
        </p:style>
      </p:sp>
      <p:sp>
        <p:nvSpPr>
          <p:cNvPr id="212" name="CustomShape 3"/>
          <p:cNvSpPr/>
          <p:nvPr/>
        </p:nvSpPr>
        <p:spPr>
          <a:xfrm>
            <a:off x="548640" y="1427760"/>
            <a:ext cx="8503200" cy="857520"/>
          </a:xfrm>
          <a:prstGeom prst="rect">
            <a:avLst/>
          </a:prstGeom>
          <a:noFill/>
          <a:ln>
            <a:noFill/>
          </a:ln>
        </p:spPr>
        <p:style>
          <a:lnRef idx="0"/>
          <a:fillRef idx="0"/>
          <a:effectRef idx="0"/>
          <a:fontRef idx="minor"/>
        </p:style>
        <p:txBody>
          <a:bodyPr lIns="90000" rIns="90000" tIns="45000" bIns="45000"/>
          <a:p>
            <a:r>
              <a:rPr b="0" lang="en-US" sz="1800" spc="-1" strike="noStrike">
                <a:solidFill>
                  <a:srgbClr val="000000"/>
                </a:solidFill>
                <a:uFill>
                  <a:solidFill>
                    <a:srgbClr val="ffffff"/>
                  </a:solidFill>
                </a:uFill>
                <a:latin typeface="Arial"/>
                <a:ea typeface="DejaVu Sans"/>
              </a:rPr>
              <a:t>Computation is compute bound for small N (Op. Inten. is O(N^2) for  N &lt;= 1000)</a:t>
            </a:r>
            <a:endParaRPr b="0" lang="en-US" sz="1800" spc="-1" strike="noStrike">
              <a:solidFill>
                <a:srgbClr val="000000"/>
              </a:solidFill>
              <a:uFill>
                <a:solidFill>
                  <a:srgbClr val="ffffff"/>
                </a:solidFill>
              </a:uFill>
              <a:latin typeface="Arial"/>
            </a:endParaRPr>
          </a:p>
          <a:p>
            <a:r>
              <a:rPr b="0" lang="en-US" sz="1800" spc="-1" strike="noStrike">
                <a:solidFill>
                  <a:srgbClr val="000000"/>
                </a:solidFill>
                <a:uFill>
                  <a:solidFill>
                    <a:srgbClr val="ffffff"/>
                  </a:solidFill>
                </a:uFill>
                <a:latin typeface="Arial"/>
                <a:ea typeface="DejaVu Sans"/>
              </a:rPr>
              <a:t>Computation is memory bound for larger N (Op. Inten. is O(1/N))</a:t>
            </a:r>
            <a:endParaRPr b="0" lang="en-US" sz="1800" spc="-1" strike="noStrike">
              <a:solidFill>
                <a:srgbClr val="000000"/>
              </a:solidFill>
              <a:uFill>
                <a:solidFill>
                  <a:srgbClr val="ffffff"/>
                </a:solidFill>
              </a:uFill>
              <a:latin typeface="Arial"/>
            </a:endParaRPr>
          </a:p>
        </p:txBody>
      </p:sp>
      <p:sp>
        <p:nvSpPr>
          <p:cNvPr id="213" name="CustomShape 4"/>
          <p:cNvSpPr/>
          <p:nvPr/>
        </p:nvSpPr>
        <p:spPr>
          <a:xfrm>
            <a:off x="822960" y="2743200"/>
            <a:ext cx="7680600" cy="345960"/>
          </a:xfrm>
          <a:prstGeom prst="rect">
            <a:avLst/>
          </a:prstGeom>
          <a:noFill/>
          <a:ln>
            <a:noFill/>
          </a:ln>
        </p:spPr>
        <p:style>
          <a:lnRef idx="0"/>
          <a:fillRef idx="0"/>
          <a:effectRef idx="0"/>
          <a:fontRef idx="minor"/>
        </p:style>
        <p:txBody>
          <a:bodyPr lIns="90000" rIns="90000" tIns="45000" bIns="45000"/>
          <a:p>
            <a:r>
              <a:rPr b="0" lang="en-US" sz="1800" spc="-1" strike="noStrike">
                <a:solidFill>
                  <a:srgbClr val="000000"/>
                </a:solidFill>
                <a:uFill>
                  <a:solidFill>
                    <a:srgbClr val="ffffff"/>
                  </a:solidFill>
                </a:uFill>
                <a:latin typeface="Arial"/>
              </a:rPr>
              <a:t>Put the final benachmark plot from euler</a:t>
            </a:r>
            <a:endParaRPr b="0" lang="en-US" sz="1800" spc="-1" strike="noStrike">
              <a:solidFill>
                <a:srgbClr val="000000"/>
              </a:solidFill>
              <a:uFill>
                <a:solidFill>
                  <a:srgbClr val="ffffff"/>
                </a:solidFill>
              </a:uFill>
              <a:latin typeface="Arial"/>
            </a:endParaRPr>
          </a:p>
        </p:txBody>
      </p:sp>
    </p:spTree>
  </p:cSld>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4" name="CustomShape 1"/>
          <p:cNvSpPr/>
          <p:nvPr/>
        </p:nvSpPr>
        <p:spPr>
          <a:xfrm>
            <a:off x="363960" y="380880"/>
            <a:ext cx="8404560" cy="760680"/>
          </a:xfrm>
          <a:prstGeom prst="rect">
            <a:avLst/>
          </a:prstGeom>
          <a:noFill/>
          <a:ln>
            <a:noFill/>
          </a:ln>
        </p:spPr>
        <p:style>
          <a:lnRef idx="0"/>
          <a:fillRef idx="0"/>
          <a:effectRef idx="0"/>
          <a:fontRef idx="minor"/>
        </p:style>
        <p:txBody>
          <a:bodyPr lIns="90000" rIns="90000" tIns="91440" bIns="45000"/>
          <a:p>
            <a:pPr marL="119160" indent="-117720">
              <a:lnSpc>
                <a:spcPct val="100000"/>
              </a:lnSpc>
            </a:pPr>
            <a:r>
              <a:rPr b="1" lang="en-US" sz="3600" spc="-1" strike="noStrike">
                <a:solidFill>
                  <a:srgbClr val="000000"/>
                </a:solidFill>
                <a:uFill>
                  <a:solidFill>
                    <a:srgbClr val="ffffff"/>
                  </a:solidFill>
                </a:uFill>
                <a:latin typeface="Calibri"/>
                <a:ea typeface="DejaVu Sans"/>
              </a:rPr>
              <a:t>Part 3: Training Loop</a:t>
            </a:r>
            <a:endParaRPr b="0" lang="en-US" sz="1800" spc="-1" strike="noStrike">
              <a:solidFill>
                <a:srgbClr val="000000"/>
              </a:solidFill>
              <a:uFill>
                <a:solidFill>
                  <a:srgbClr val="ffffff"/>
                </a:solidFill>
              </a:uFill>
              <a:latin typeface="Arial"/>
            </a:endParaRPr>
          </a:p>
        </p:txBody>
      </p:sp>
      <p:sp>
        <p:nvSpPr>
          <p:cNvPr id="215" name="CustomShape 2"/>
          <p:cNvSpPr/>
          <p:nvPr/>
        </p:nvSpPr>
        <p:spPr>
          <a:xfrm>
            <a:off x="-352800" y="1143000"/>
            <a:ext cx="5918040" cy="394200"/>
          </a:xfrm>
          <a:prstGeom prst="rect">
            <a:avLst/>
          </a:prstGeom>
          <a:noFill/>
          <a:ln w="6480">
            <a:noFill/>
          </a:ln>
        </p:spPr>
        <p:style>
          <a:lnRef idx="0"/>
          <a:fillRef idx="0"/>
          <a:effectRef idx="0"/>
          <a:fontRef idx="minor"/>
        </p:style>
        <p:txBody>
          <a:bodyPr wrap="none" lIns="90000" rIns="90000" tIns="45000" bIns="45000"/>
          <a:p>
            <a:pPr>
              <a:lnSpc>
                <a:spcPct val="100000"/>
              </a:lnSpc>
            </a:pPr>
            <a:r>
              <a:rPr b="1" lang="en-US" sz="2000" spc="-1" strike="noStrike">
                <a:solidFill>
                  <a:srgbClr val="a81e5b"/>
                </a:solidFill>
                <a:uFill>
                  <a:solidFill>
                    <a:srgbClr val="ffffff"/>
                  </a:solidFill>
                </a:uFill>
                <a:latin typeface="Calibri"/>
                <a:ea typeface="DejaVu Sans"/>
              </a:rPr>
              <a:t>Computation Low Dimensional Affinities</a:t>
            </a:r>
            <a:endParaRPr b="0" lang="en-US" sz="1800" spc="-1" strike="noStrike">
              <a:solidFill>
                <a:srgbClr val="000000"/>
              </a:solidFill>
              <a:uFill>
                <a:solidFill>
                  <a:srgbClr val="ffffff"/>
                </a:solidFill>
              </a:uFill>
              <a:latin typeface="Arial"/>
            </a:endParaRPr>
          </a:p>
        </p:txBody>
      </p:sp>
      <p:sp>
        <p:nvSpPr>
          <p:cNvPr id="216" name="CustomShape 3"/>
          <p:cNvSpPr/>
          <p:nvPr/>
        </p:nvSpPr>
        <p:spPr>
          <a:xfrm>
            <a:off x="6172200" y="1028520"/>
            <a:ext cx="2774880" cy="337320"/>
          </a:xfrm>
          <a:prstGeom prst="rect">
            <a:avLst/>
          </a:prstGeom>
          <a:noFill/>
          <a:ln w="6480">
            <a:noFill/>
          </a:ln>
        </p:spPr>
        <p:style>
          <a:lnRef idx="0"/>
          <a:fillRef idx="0"/>
          <a:effectRef idx="0"/>
          <a:fontRef idx="minor"/>
        </p:style>
      </p:sp>
      <p:sp>
        <p:nvSpPr>
          <p:cNvPr id="217" name="CustomShape 4"/>
          <p:cNvSpPr/>
          <p:nvPr/>
        </p:nvSpPr>
        <p:spPr>
          <a:xfrm>
            <a:off x="6172200" y="1028520"/>
            <a:ext cx="2774880" cy="337320"/>
          </a:xfrm>
          <a:prstGeom prst="rect">
            <a:avLst/>
          </a:prstGeom>
          <a:blipFill>
            <a:blip r:embed="rId1"/>
            <a:stretch>
              <a:fillRect l="-1046" t="0" r="-395" b="-27004"/>
            </a:stretch>
          </a:blipFill>
          <a:ln w="6480">
            <a:noFill/>
          </a:ln>
        </p:spPr>
        <p:style>
          <a:lnRef idx="0"/>
          <a:fillRef idx="0"/>
          <a:effectRef idx="0"/>
          <a:fontRef idx="minor"/>
        </p:style>
        <p:txBody>
          <a:bodyPr lIns="90000" rIns="90000" tIns="45000" bIns="45000"/>
          <a:p>
            <a:pPr>
              <a:lnSpc>
                <a:spcPct val="100000"/>
              </a:lnSpc>
            </a:pPr>
            <a:r>
              <a:rPr b="1" lang="en-US" sz="2400" spc="-1" strike="noStrike">
                <a:solidFill>
                  <a:srgbClr val="000000"/>
                </a:solidFill>
                <a:uFill>
                  <a:solidFill>
                    <a:srgbClr val="ffffff"/>
                  </a:solidFill>
                </a:uFill>
                <a:latin typeface="Arial Narrow"/>
                <a:ea typeface="DejaVu Sans"/>
              </a:rPr>
              <a:t> </a:t>
            </a:r>
            <a:endParaRPr b="0" lang="en-US" sz="1800" spc="-1" strike="noStrike">
              <a:solidFill>
                <a:srgbClr val="000000"/>
              </a:solidFill>
              <a:uFill>
                <a:solidFill>
                  <a:srgbClr val="ffffff"/>
                </a:solidFill>
              </a:uFill>
              <a:latin typeface="Arial"/>
            </a:endParaRPr>
          </a:p>
        </p:txBody>
      </p:sp>
      <p:sp>
        <p:nvSpPr>
          <p:cNvPr id="218" name="CustomShape 5"/>
          <p:cNvSpPr/>
          <p:nvPr/>
        </p:nvSpPr>
        <p:spPr>
          <a:xfrm>
            <a:off x="7011360" y="1513800"/>
            <a:ext cx="1235160" cy="745200"/>
          </a:xfrm>
          <a:prstGeom prst="rect">
            <a:avLst/>
          </a:prstGeom>
          <a:noFill/>
          <a:ln w="6480">
            <a:noFill/>
          </a:ln>
        </p:spPr>
        <p:style>
          <a:lnRef idx="0"/>
          <a:fillRef idx="0"/>
          <a:effectRef idx="0"/>
          <a:fontRef idx="minor"/>
        </p:style>
      </p:sp>
      <p:sp>
        <p:nvSpPr>
          <p:cNvPr id="219" name="CustomShape 6"/>
          <p:cNvSpPr/>
          <p:nvPr/>
        </p:nvSpPr>
        <p:spPr>
          <a:xfrm>
            <a:off x="7011360" y="1513800"/>
            <a:ext cx="1235160" cy="745200"/>
          </a:xfrm>
          <a:prstGeom prst="rect">
            <a:avLst/>
          </a:prstGeom>
          <a:blipFill>
            <a:blip r:embed="rId2"/>
            <a:stretch>
              <a:fillRect/>
            </a:stretch>
          </a:blipFill>
          <a:ln w="6480">
            <a:noFill/>
          </a:ln>
        </p:spPr>
        <p:style>
          <a:lnRef idx="0"/>
          <a:fillRef idx="0"/>
          <a:effectRef idx="0"/>
          <a:fontRef idx="minor"/>
        </p:style>
        <p:txBody>
          <a:bodyPr lIns="90000" rIns="90000" tIns="45000" bIns="45000"/>
          <a:p>
            <a:pPr>
              <a:lnSpc>
                <a:spcPct val="100000"/>
              </a:lnSpc>
            </a:pPr>
            <a:r>
              <a:rPr b="1" lang="en-US" sz="2400" spc="-1" strike="noStrike">
                <a:solidFill>
                  <a:srgbClr val="000000"/>
                </a:solidFill>
                <a:uFill>
                  <a:solidFill>
                    <a:srgbClr val="ffffff"/>
                  </a:solidFill>
                </a:uFill>
                <a:latin typeface="Arial Narrow"/>
                <a:ea typeface="DejaVu Sans"/>
              </a:rPr>
              <a:t> </a:t>
            </a:r>
            <a:endParaRPr b="0" lang="en-US" sz="1800" spc="-1" strike="noStrike">
              <a:solidFill>
                <a:srgbClr val="000000"/>
              </a:solidFill>
              <a:uFill>
                <a:solidFill>
                  <a:srgbClr val="ffffff"/>
                </a:solidFill>
              </a:uFill>
              <a:latin typeface="Arial"/>
            </a:endParaRPr>
          </a:p>
        </p:txBody>
      </p:sp>
      <p:pic>
        <p:nvPicPr>
          <p:cNvPr id="220" name="Picture 8" descr=""/>
          <p:cNvPicPr/>
          <p:nvPr/>
        </p:nvPicPr>
        <p:blipFill>
          <a:blip r:embed="rId3"/>
          <a:stretch/>
        </p:blipFill>
        <p:spPr>
          <a:xfrm>
            <a:off x="703800" y="2305080"/>
            <a:ext cx="7725240" cy="4369320"/>
          </a:xfrm>
          <a:prstGeom prst="rect">
            <a:avLst/>
          </a:prstGeom>
          <a:ln>
            <a:noFill/>
          </a:ln>
        </p:spPr>
      </p:pic>
      <p:sp>
        <p:nvSpPr>
          <p:cNvPr id="221" name="CustomShape 7"/>
          <p:cNvSpPr/>
          <p:nvPr/>
        </p:nvSpPr>
        <p:spPr>
          <a:xfrm>
            <a:off x="363960" y="1657440"/>
            <a:ext cx="4980240" cy="646200"/>
          </a:xfrm>
          <a:prstGeom prst="rect">
            <a:avLst/>
          </a:prstGeom>
          <a:noFill/>
          <a:ln w="6480">
            <a:noFill/>
          </a:ln>
        </p:spPr>
        <p:style>
          <a:lnRef idx="0"/>
          <a:fillRef idx="0"/>
          <a:effectRef idx="0"/>
          <a:fontRef idx="minor"/>
        </p:style>
      </p:sp>
      <p:sp>
        <p:nvSpPr>
          <p:cNvPr id="222" name="CustomShape 8"/>
          <p:cNvSpPr/>
          <p:nvPr/>
        </p:nvSpPr>
        <p:spPr>
          <a:xfrm>
            <a:off x="363960" y="1657440"/>
            <a:ext cx="4980240" cy="646200"/>
          </a:xfrm>
          <a:prstGeom prst="rect">
            <a:avLst/>
          </a:prstGeom>
          <a:blipFill>
            <a:blip r:embed="rId4"/>
            <a:stretch>
              <a:fillRect/>
            </a:stretch>
          </a:blipFill>
          <a:ln w="6480">
            <a:noFill/>
          </a:ln>
        </p:spPr>
        <p:style>
          <a:lnRef idx="0"/>
          <a:fillRef idx="0"/>
          <a:effectRef idx="0"/>
          <a:fontRef idx="minor"/>
        </p:style>
        <p:txBody>
          <a:bodyPr lIns="90000" rIns="90000" tIns="45000" bIns="45000"/>
          <a:p>
            <a:pPr>
              <a:lnSpc>
                <a:spcPct val="100000"/>
              </a:lnSpc>
            </a:pPr>
            <a:r>
              <a:rPr b="1" lang="en-US" sz="2400" spc="-1" strike="noStrike">
                <a:solidFill>
                  <a:srgbClr val="000000"/>
                </a:solidFill>
                <a:uFill>
                  <a:solidFill>
                    <a:srgbClr val="ffffff"/>
                  </a:solidFill>
                </a:uFill>
                <a:latin typeface="Arial Narrow"/>
                <a:ea typeface="DejaVu Sans"/>
              </a:rPr>
              <a:t> </a:t>
            </a:r>
            <a:endParaRPr b="0" lang="en-US" sz="1800" spc="-1" strike="noStrike">
              <a:solidFill>
                <a:srgbClr val="000000"/>
              </a:solidFill>
              <a:uFill>
                <a:solidFill>
                  <a:srgbClr val="ffffff"/>
                </a:solidFill>
              </a:uFill>
              <a:latin typeface="Arial"/>
            </a:endParaRPr>
          </a:p>
        </p:txBody>
      </p:sp>
    </p:spTree>
  </p:cSld>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3" name="CustomShape 1"/>
          <p:cNvSpPr/>
          <p:nvPr/>
        </p:nvSpPr>
        <p:spPr>
          <a:xfrm>
            <a:off x="363960" y="380880"/>
            <a:ext cx="8404560" cy="760680"/>
          </a:xfrm>
          <a:prstGeom prst="rect">
            <a:avLst/>
          </a:prstGeom>
          <a:noFill/>
          <a:ln>
            <a:noFill/>
          </a:ln>
        </p:spPr>
        <p:style>
          <a:lnRef idx="0"/>
          <a:fillRef idx="0"/>
          <a:effectRef idx="0"/>
          <a:fontRef idx="minor"/>
        </p:style>
        <p:txBody>
          <a:bodyPr lIns="90000" rIns="90000" tIns="91440" bIns="45000"/>
          <a:p>
            <a:pPr marL="119160" indent="-117720">
              <a:lnSpc>
                <a:spcPct val="100000"/>
              </a:lnSpc>
            </a:pPr>
            <a:r>
              <a:rPr b="1" lang="en-US" sz="3600" spc="-1" strike="noStrike">
                <a:solidFill>
                  <a:srgbClr val="000000"/>
                </a:solidFill>
                <a:uFill>
                  <a:solidFill>
                    <a:srgbClr val="ffffff"/>
                  </a:solidFill>
                </a:uFill>
                <a:latin typeface="Calibri"/>
                <a:ea typeface="DejaVu Sans"/>
              </a:rPr>
              <a:t>Part 3: Training Loop</a:t>
            </a:r>
            <a:endParaRPr b="0" lang="en-US" sz="1800" spc="-1" strike="noStrike">
              <a:solidFill>
                <a:srgbClr val="000000"/>
              </a:solidFill>
              <a:uFill>
                <a:solidFill>
                  <a:srgbClr val="ffffff"/>
                </a:solidFill>
              </a:uFill>
              <a:latin typeface="Arial"/>
            </a:endParaRPr>
          </a:p>
        </p:txBody>
      </p:sp>
      <p:sp>
        <p:nvSpPr>
          <p:cNvPr id="224" name="CustomShape 2"/>
          <p:cNvSpPr/>
          <p:nvPr/>
        </p:nvSpPr>
        <p:spPr>
          <a:xfrm>
            <a:off x="-474480" y="1143000"/>
            <a:ext cx="6751440" cy="394200"/>
          </a:xfrm>
          <a:prstGeom prst="rect">
            <a:avLst/>
          </a:prstGeom>
          <a:noFill/>
          <a:ln w="6480">
            <a:noFill/>
          </a:ln>
        </p:spPr>
        <p:style>
          <a:lnRef idx="0"/>
          <a:fillRef idx="0"/>
          <a:effectRef idx="0"/>
          <a:fontRef idx="minor"/>
        </p:style>
        <p:txBody>
          <a:bodyPr wrap="none" lIns="90000" rIns="90000" tIns="45000" bIns="45000"/>
          <a:p>
            <a:pPr>
              <a:lnSpc>
                <a:spcPct val="100000"/>
              </a:lnSpc>
            </a:pPr>
            <a:r>
              <a:rPr b="1" lang="en-US" sz="2000" spc="-1" strike="noStrike">
                <a:solidFill>
                  <a:srgbClr val="a81e5b"/>
                </a:solidFill>
                <a:uFill>
                  <a:solidFill>
                    <a:srgbClr val="ffffff"/>
                  </a:solidFill>
                </a:uFill>
                <a:latin typeface="Calibri"/>
                <a:ea typeface="DejaVu Sans"/>
              </a:rPr>
              <a:t>Gradient Computation, Update and Normalize</a:t>
            </a:r>
            <a:endParaRPr b="0" lang="en-US" sz="1800" spc="-1" strike="noStrike">
              <a:solidFill>
                <a:srgbClr val="000000"/>
              </a:solidFill>
              <a:uFill>
                <a:solidFill>
                  <a:srgbClr val="ffffff"/>
                </a:solidFill>
              </a:uFill>
              <a:latin typeface="Arial"/>
            </a:endParaRPr>
          </a:p>
        </p:txBody>
      </p:sp>
      <p:sp>
        <p:nvSpPr>
          <p:cNvPr id="225" name="CustomShape 3"/>
          <p:cNvSpPr/>
          <p:nvPr/>
        </p:nvSpPr>
        <p:spPr>
          <a:xfrm>
            <a:off x="363960" y="1626840"/>
            <a:ext cx="4956840" cy="676800"/>
          </a:xfrm>
          <a:prstGeom prst="rect">
            <a:avLst/>
          </a:prstGeom>
          <a:noFill/>
          <a:ln w="6480">
            <a:noFill/>
          </a:ln>
        </p:spPr>
        <p:style>
          <a:lnRef idx="0"/>
          <a:fillRef idx="0"/>
          <a:effectRef idx="0"/>
          <a:fontRef idx="minor"/>
        </p:style>
      </p:sp>
      <p:sp>
        <p:nvSpPr>
          <p:cNvPr id="226" name="CustomShape 4"/>
          <p:cNvSpPr/>
          <p:nvPr/>
        </p:nvSpPr>
        <p:spPr>
          <a:xfrm>
            <a:off x="363960" y="1626840"/>
            <a:ext cx="4956840" cy="676800"/>
          </a:xfrm>
          <a:prstGeom prst="rect">
            <a:avLst/>
          </a:prstGeom>
          <a:blipFill>
            <a:blip r:embed="rId1"/>
            <a:stretch>
              <a:fillRect/>
            </a:stretch>
          </a:blipFill>
          <a:ln w="6480">
            <a:noFill/>
          </a:ln>
        </p:spPr>
        <p:style>
          <a:lnRef idx="0"/>
          <a:fillRef idx="0"/>
          <a:effectRef idx="0"/>
          <a:fontRef idx="minor"/>
        </p:style>
        <p:txBody>
          <a:bodyPr lIns="90000" rIns="90000" tIns="45000" bIns="45000"/>
          <a:p>
            <a:pPr>
              <a:lnSpc>
                <a:spcPct val="100000"/>
              </a:lnSpc>
            </a:pPr>
            <a:r>
              <a:rPr b="1" lang="en-US" sz="2400" spc="-1" strike="noStrike">
                <a:solidFill>
                  <a:srgbClr val="000000"/>
                </a:solidFill>
                <a:uFill>
                  <a:solidFill>
                    <a:srgbClr val="ffffff"/>
                  </a:solidFill>
                </a:uFill>
                <a:latin typeface="Arial Narrow"/>
                <a:ea typeface="DejaVu Sans"/>
              </a:rPr>
              <a:t> </a:t>
            </a:r>
            <a:endParaRPr b="0" lang="en-US" sz="1800" spc="-1" strike="noStrike">
              <a:solidFill>
                <a:srgbClr val="000000"/>
              </a:solidFill>
              <a:uFill>
                <a:solidFill>
                  <a:srgbClr val="ffffff"/>
                </a:solidFill>
              </a:uFill>
              <a:latin typeface="Arial"/>
            </a:endParaRPr>
          </a:p>
        </p:txBody>
      </p:sp>
      <p:sp>
        <p:nvSpPr>
          <p:cNvPr id="227" name="CustomShape 5"/>
          <p:cNvSpPr/>
          <p:nvPr/>
        </p:nvSpPr>
        <p:spPr>
          <a:xfrm>
            <a:off x="5560560" y="523800"/>
            <a:ext cx="3582000" cy="705960"/>
          </a:xfrm>
          <a:prstGeom prst="rect">
            <a:avLst/>
          </a:prstGeom>
          <a:noFill/>
          <a:ln w="6480">
            <a:noFill/>
          </a:ln>
        </p:spPr>
        <p:style>
          <a:lnRef idx="0"/>
          <a:fillRef idx="0"/>
          <a:effectRef idx="0"/>
          <a:fontRef idx="minor"/>
        </p:style>
      </p:sp>
      <p:sp>
        <p:nvSpPr>
          <p:cNvPr id="228" name="CustomShape 6"/>
          <p:cNvSpPr/>
          <p:nvPr/>
        </p:nvSpPr>
        <p:spPr>
          <a:xfrm>
            <a:off x="5560560" y="523800"/>
            <a:ext cx="3582000" cy="705960"/>
          </a:xfrm>
          <a:prstGeom prst="rect">
            <a:avLst/>
          </a:prstGeom>
          <a:blipFill>
            <a:blip r:embed="rId2"/>
            <a:stretch>
              <a:fillRect/>
            </a:stretch>
          </a:blipFill>
          <a:ln w="6480">
            <a:noFill/>
          </a:ln>
        </p:spPr>
        <p:style>
          <a:lnRef idx="0"/>
          <a:fillRef idx="0"/>
          <a:effectRef idx="0"/>
          <a:fontRef idx="minor"/>
        </p:style>
        <p:txBody>
          <a:bodyPr lIns="90000" rIns="90000" tIns="45000" bIns="45000"/>
          <a:p>
            <a:pPr>
              <a:lnSpc>
                <a:spcPct val="100000"/>
              </a:lnSpc>
            </a:pPr>
            <a:r>
              <a:rPr b="1" lang="en-US" sz="2400" spc="-1" strike="noStrike">
                <a:solidFill>
                  <a:srgbClr val="000000"/>
                </a:solidFill>
                <a:uFill>
                  <a:solidFill>
                    <a:srgbClr val="ffffff"/>
                  </a:solidFill>
                </a:uFill>
                <a:latin typeface="Arial Narrow"/>
                <a:ea typeface="DejaVu Sans"/>
              </a:rPr>
              <a:t> </a:t>
            </a:r>
            <a:endParaRPr b="0" lang="en-US" sz="1800" spc="-1" strike="noStrike">
              <a:solidFill>
                <a:srgbClr val="000000"/>
              </a:solidFill>
              <a:uFill>
                <a:solidFill>
                  <a:srgbClr val="ffffff"/>
                </a:solidFill>
              </a:uFill>
              <a:latin typeface="Arial"/>
            </a:endParaRPr>
          </a:p>
        </p:txBody>
      </p:sp>
      <p:sp>
        <p:nvSpPr>
          <p:cNvPr id="229" name="CustomShape 7"/>
          <p:cNvSpPr/>
          <p:nvPr/>
        </p:nvSpPr>
        <p:spPr>
          <a:xfrm>
            <a:off x="6400800" y="1247400"/>
            <a:ext cx="2566800" cy="525240"/>
          </a:xfrm>
          <a:prstGeom prst="rect">
            <a:avLst/>
          </a:prstGeom>
          <a:noFill/>
          <a:ln w="6480">
            <a:noFill/>
          </a:ln>
        </p:spPr>
        <p:style>
          <a:lnRef idx="0"/>
          <a:fillRef idx="0"/>
          <a:effectRef idx="0"/>
          <a:fontRef idx="minor"/>
        </p:style>
      </p:sp>
      <p:sp>
        <p:nvSpPr>
          <p:cNvPr id="230" name="CustomShape 8"/>
          <p:cNvSpPr/>
          <p:nvPr/>
        </p:nvSpPr>
        <p:spPr>
          <a:xfrm>
            <a:off x="6400800" y="1247400"/>
            <a:ext cx="2566800" cy="525240"/>
          </a:xfrm>
          <a:prstGeom prst="rect">
            <a:avLst/>
          </a:prstGeom>
          <a:blipFill>
            <a:blip r:embed="rId3"/>
            <a:stretch>
              <a:fillRect/>
            </a:stretch>
          </a:blipFill>
          <a:ln w="6480">
            <a:noFill/>
          </a:ln>
        </p:spPr>
        <p:style>
          <a:lnRef idx="0"/>
          <a:fillRef idx="0"/>
          <a:effectRef idx="0"/>
          <a:fontRef idx="minor"/>
        </p:style>
        <p:txBody>
          <a:bodyPr lIns="90000" rIns="90000" tIns="45000" bIns="45000"/>
          <a:p>
            <a:pPr>
              <a:lnSpc>
                <a:spcPct val="100000"/>
              </a:lnSpc>
            </a:pPr>
            <a:r>
              <a:rPr b="1" lang="en-US" sz="2400" spc="-1" strike="noStrike">
                <a:solidFill>
                  <a:srgbClr val="000000"/>
                </a:solidFill>
                <a:uFill>
                  <a:solidFill>
                    <a:srgbClr val="ffffff"/>
                  </a:solidFill>
                </a:uFill>
                <a:latin typeface="Arial Narrow"/>
                <a:ea typeface="DejaVu Sans"/>
              </a:rPr>
              <a:t> </a:t>
            </a:r>
            <a:endParaRPr b="0" lang="en-US" sz="1800" spc="-1" strike="noStrike">
              <a:solidFill>
                <a:srgbClr val="000000"/>
              </a:solidFill>
              <a:uFill>
                <a:solidFill>
                  <a:srgbClr val="ffffff"/>
                </a:solidFill>
              </a:uFill>
              <a:latin typeface="Arial"/>
            </a:endParaRPr>
          </a:p>
        </p:txBody>
      </p:sp>
      <p:sp>
        <p:nvSpPr>
          <p:cNvPr id="231" name="CustomShape 9"/>
          <p:cNvSpPr/>
          <p:nvPr/>
        </p:nvSpPr>
        <p:spPr>
          <a:xfrm>
            <a:off x="6630120" y="1910520"/>
            <a:ext cx="2337480" cy="319320"/>
          </a:xfrm>
          <a:prstGeom prst="rect">
            <a:avLst/>
          </a:prstGeom>
          <a:noFill/>
          <a:ln w="6480">
            <a:noFill/>
          </a:ln>
        </p:spPr>
        <p:style>
          <a:lnRef idx="0"/>
          <a:fillRef idx="0"/>
          <a:effectRef idx="0"/>
          <a:fontRef idx="minor"/>
        </p:style>
      </p:sp>
      <p:sp>
        <p:nvSpPr>
          <p:cNvPr id="232" name="CustomShape 10"/>
          <p:cNvSpPr/>
          <p:nvPr/>
        </p:nvSpPr>
        <p:spPr>
          <a:xfrm>
            <a:off x="6630120" y="1910520"/>
            <a:ext cx="2337480" cy="319320"/>
          </a:xfrm>
          <a:prstGeom prst="rect">
            <a:avLst/>
          </a:prstGeom>
          <a:blipFill>
            <a:blip r:embed="rId4"/>
            <a:stretch>
              <a:fillRect l="-2042" t="-5310" r="-2042" b="-5310"/>
            </a:stretch>
          </a:blipFill>
          <a:ln w="6480">
            <a:noFill/>
          </a:ln>
        </p:spPr>
        <p:style>
          <a:lnRef idx="0"/>
          <a:fillRef idx="0"/>
          <a:effectRef idx="0"/>
          <a:fontRef idx="minor"/>
        </p:style>
        <p:txBody>
          <a:bodyPr lIns="90000" rIns="90000" tIns="45000" bIns="45000"/>
          <a:p>
            <a:pPr>
              <a:lnSpc>
                <a:spcPct val="100000"/>
              </a:lnSpc>
            </a:pPr>
            <a:r>
              <a:rPr b="1" lang="en-US" sz="2400" spc="-1" strike="noStrike">
                <a:solidFill>
                  <a:srgbClr val="000000"/>
                </a:solidFill>
                <a:uFill>
                  <a:solidFill>
                    <a:srgbClr val="ffffff"/>
                  </a:solidFill>
                </a:uFill>
                <a:latin typeface="Arial Narrow"/>
                <a:ea typeface="DejaVu Sans"/>
              </a:rPr>
              <a:t> </a:t>
            </a:r>
            <a:endParaRPr b="0" lang="en-US" sz="1800" spc="-1" strike="noStrike">
              <a:solidFill>
                <a:srgbClr val="000000"/>
              </a:solidFill>
              <a:uFill>
                <a:solidFill>
                  <a:srgbClr val="ffffff"/>
                </a:solidFill>
              </a:uFill>
              <a:latin typeface="Arial"/>
            </a:endParaRPr>
          </a:p>
        </p:txBody>
      </p:sp>
      <p:pic>
        <p:nvPicPr>
          <p:cNvPr id="233" name="Picture 12" descr=""/>
          <p:cNvPicPr/>
          <p:nvPr/>
        </p:nvPicPr>
        <p:blipFill>
          <a:blip r:embed="rId5"/>
          <a:stretch/>
        </p:blipFill>
        <p:spPr>
          <a:xfrm>
            <a:off x="742680" y="2441520"/>
            <a:ext cx="7647120" cy="4325040"/>
          </a:xfrm>
          <a:prstGeom prst="rect">
            <a:avLst/>
          </a:prstGeom>
          <a:ln>
            <a:noFill/>
          </a:ln>
        </p:spPr>
      </p:pic>
      <p:sp>
        <p:nvSpPr>
          <p:cNvPr id="234" name="CustomShape 11"/>
          <p:cNvSpPr/>
          <p:nvPr/>
        </p:nvSpPr>
        <p:spPr>
          <a:xfrm>
            <a:off x="6760440" y="2306520"/>
            <a:ext cx="1847160" cy="306360"/>
          </a:xfrm>
          <a:prstGeom prst="rect">
            <a:avLst/>
          </a:prstGeom>
          <a:noFill/>
          <a:ln w="6480">
            <a:noFill/>
          </a:ln>
        </p:spPr>
        <p:style>
          <a:lnRef idx="0"/>
          <a:fillRef idx="0"/>
          <a:effectRef idx="0"/>
          <a:fontRef idx="minor"/>
        </p:style>
      </p:sp>
      <p:sp>
        <p:nvSpPr>
          <p:cNvPr id="235" name="CustomShape 12"/>
          <p:cNvSpPr/>
          <p:nvPr/>
        </p:nvSpPr>
        <p:spPr>
          <a:xfrm>
            <a:off x="6760440" y="2306520"/>
            <a:ext cx="1847160" cy="306360"/>
          </a:xfrm>
          <a:prstGeom prst="rect">
            <a:avLst/>
          </a:prstGeom>
          <a:blipFill>
            <a:blip r:embed="rId6"/>
            <a:stretch>
              <a:fillRect l="-1262" t="-141070" r="-19077" b="-176372"/>
            </a:stretch>
          </a:blipFill>
          <a:ln w="6480">
            <a:noFill/>
          </a:ln>
        </p:spPr>
        <p:style>
          <a:lnRef idx="0"/>
          <a:fillRef idx="0"/>
          <a:effectRef idx="0"/>
          <a:fontRef idx="minor"/>
        </p:style>
        <p:txBody>
          <a:bodyPr lIns="90000" rIns="90000" tIns="45000" bIns="45000"/>
          <a:p>
            <a:pPr>
              <a:lnSpc>
                <a:spcPct val="100000"/>
              </a:lnSpc>
            </a:pPr>
            <a:r>
              <a:rPr b="1" lang="en-US" sz="2400" spc="-1" strike="noStrike">
                <a:solidFill>
                  <a:srgbClr val="000000"/>
                </a:solidFill>
                <a:uFill>
                  <a:solidFill>
                    <a:srgbClr val="ffffff"/>
                  </a:solidFill>
                </a:uFill>
                <a:latin typeface="Arial Narrow"/>
                <a:ea typeface="DejaVu Sans"/>
              </a:rPr>
              <a:t> </a:t>
            </a:r>
            <a:endParaRPr b="0" lang="en-US" sz="1800" spc="-1" strike="noStrike">
              <a:solidFill>
                <a:srgbClr val="000000"/>
              </a:solidFill>
              <a:uFill>
                <a:solidFill>
                  <a:srgbClr val="ffffff"/>
                </a:solidFill>
              </a:uFill>
              <a:latin typeface="Arial"/>
            </a:endParaRPr>
          </a:p>
        </p:txBody>
      </p:sp>
    </p:spTree>
  </p:cSld>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CustomShape 1"/>
          <p:cNvSpPr/>
          <p:nvPr/>
        </p:nvSpPr>
        <p:spPr>
          <a:xfrm>
            <a:off x="363960" y="380880"/>
            <a:ext cx="8404560" cy="760680"/>
          </a:xfrm>
          <a:prstGeom prst="rect">
            <a:avLst/>
          </a:prstGeom>
          <a:noFill/>
          <a:ln>
            <a:noFill/>
          </a:ln>
        </p:spPr>
        <p:style>
          <a:lnRef idx="0"/>
          <a:fillRef idx="0"/>
          <a:effectRef idx="0"/>
          <a:fontRef idx="minor"/>
        </p:style>
        <p:txBody>
          <a:bodyPr lIns="90000" rIns="90000" tIns="91440" bIns="45000"/>
          <a:p>
            <a:pPr marL="119160" indent="-117720">
              <a:lnSpc>
                <a:spcPct val="100000"/>
              </a:lnSpc>
            </a:pPr>
            <a:r>
              <a:rPr b="1" lang="en-US" sz="3600" spc="-1" strike="noStrike">
                <a:solidFill>
                  <a:srgbClr val="000000"/>
                </a:solidFill>
                <a:uFill>
                  <a:solidFill>
                    <a:srgbClr val="ffffff"/>
                  </a:solidFill>
                </a:uFill>
                <a:latin typeface="Calibri"/>
                <a:ea typeface="DejaVu Sans"/>
              </a:rPr>
              <a:t>Overall</a:t>
            </a:r>
            <a:endParaRPr b="0" lang="en-US" sz="1800" spc="-1" strike="noStrike">
              <a:solidFill>
                <a:srgbClr val="000000"/>
              </a:solidFill>
              <a:uFill>
                <a:solidFill>
                  <a:srgbClr val="ffffff"/>
                </a:solidFill>
              </a:uFill>
              <a:latin typeface="Arial"/>
            </a:endParaRPr>
          </a:p>
        </p:txBody>
      </p:sp>
      <p:sp>
        <p:nvSpPr>
          <p:cNvPr id="237" name="CustomShape 2"/>
          <p:cNvSpPr/>
          <p:nvPr/>
        </p:nvSpPr>
        <p:spPr>
          <a:xfrm>
            <a:off x="723960" y="2301480"/>
            <a:ext cx="7694640" cy="3930120"/>
          </a:xfrm>
          <a:prstGeom prst="rect">
            <a:avLst/>
          </a:prstGeom>
          <a:solidFill>
            <a:schemeClr val="accent4"/>
          </a:solidFill>
          <a:ln>
            <a:round/>
          </a:ln>
        </p:spPr>
        <p:style>
          <a:lnRef idx="2">
            <a:schemeClr val="dk1"/>
          </a:lnRef>
          <a:fillRef idx="1">
            <a:schemeClr val="lt1"/>
          </a:fillRef>
          <a:effectRef idx="0">
            <a:schemeClr val="dk1"/>
          </a:effectRef>
          <a:fontRef idx="minor"/>
        </p:style>
        <p:txBody>
          <a:bodyPr lIns="90000" rIns="90000" tIns="45000" bIns="45000" anchor="ctr"/>
          <a:p>
            <a:pPr algn="ctr">
              <a:lnSpc>
                <a:spcPct val="100000"/>
              </a:lnSpc>
            </a:pPr>
            <a:endParaRPr b="0" lang="en-US" sz="1800" spc="-1" strike="noStrike">
              <a:solidFill>
                <a:srgbClr val="000000"/>
              </a:solidFill>
              <a:uFill>
                <a:solidFill>
                  <a:srgbClr val="ffffff"/>
                </a:solidFill>
              </a:uFill>
              <a:latin typeface="Arial"/>
            </a:endParaRPr>
          </a:p>
          <a:p>
            <a:pPr algn="ctr">
              <a:lnSpc>
                <a:spcPct val="100000"/>
              </a:lnSpc>
            </a:pPr>
            <a:endParaRPr b="0" lang="en-US" sz="1800" spc="-1" strike="noStrike">
              <a:solidFill>
                <a:srgbClr val="000000"/>
              </a:solidFill>
              <a:uFill>
                <a:solidFill>
                  <a:srgbClr val="ffffff"/>
                </a:solidFill>
              </a:uFill>
              <a:latin typeface="Arial"/>
            </a:endParaRPr>
          </a:p>
          <a:p>
            <a:pPr algn="ctr">
              <a:lnSpc>
                <a:spcPct val="100000"/>
              </a:lnSpc>
            </a:pPr>
            <a:endParaRPr b="0" lang="en-US" sz="1800" spc="-1" strike="noStrike">
              <a:solidFill>
                <a:srgbClr val="000000"/>
              </a:solidFill>
              <a:uFill>
                <a:solidFill>
                  <a:srgbClr val="ffffff"/>
                </a:solidFill>
              </a:uFill>
              <a:latin typeface="Arial"/>
            </a:endParaRPr>
          </a:p>
          <a:p>
            <a:pPr algn="ctr">
              <a:lnSpc>
                <a:spcPct val="100000"/>
              </a:lnSpc>
            </a:pPr>
            <a:endParaRPr b="0" lang="en-US" sz="1800" spc="-1" strike="noStrike">
              <a:solidFill>
                <a:srgbClr val="000000"/>
              </a:solidFill>
              <a:uFill>
                <a:solidFill>
                  <a:srgbClr val="ffffff"/>
                </a:solidFill>
              </a:uFill>
              <a:latin typeface="Arial"/>
            </a:endParaRPr>
          </a:p>
          <a:p>
            <a:pPr algn="ctr">
              <a:lnSpc>
                <a:spcPct val="100000"/>
              </a:lnSpc>
            </a:pPr>
            <a:endParaRPr b="0" lang="en-US" sz="1800" spc="-1" strike="noStrike">
              <a:solidFill>
                <a:srgbClr val="000000"/>
              </a:solidFill>
              <a:uFill>
                <a:solidFill>
                  <a:srgbClr val="ffffff"/>
                </a:solidFill>
              </a:uFill>
              <a:latin typeface="Arial"/>
            </a:endParaRPr>
          </a:p>
          <a:p>
            <a:pPr algn="ctr">
              <a:lnSpc>
                <a:spcPct val="100000"/>
              </a:lnSpc>
            </a:pPr>
            <a:endParaRPr b="0" lang="en-US" sz="1800" spc="-1" strike="noStrike">
              <a:solidFill>
                <a:srgbClr val="000000"/>
              </a:solidFill>
              <a:uFill>
                <a:solidFill>
                  <a:srgbClr val="ffffff"/>
                </a:solidFill>
              </a:uFill>
              <a:latin typeface="Arial"/>
            </a:endParaRPr>
          </a:p>
          <a:p>
            <a:pPr algn="ctr">
              <a:lnSpc>
                <a:spcPct val="100000"/>
              </a:lnSpc>
            </a:pPr>
            <a:r>
              <a:rPr b="1" lang="en-US" sz="1800" spc="-1" strike="noStrike">
                <a:solidFill>
                  <a:srgbClr val="000000"/>
                </a:solidFill>
                <a:uFill>
                  <a:solidFill>
                    <a:srgbClr val="ffffff"/>
                  </a:solidFill>
                </a:uFill>
                <a:latin typeface="Consolas"/>
                <a:ea typeface="DejaVu Sans"/>
              </a:rPr>
              <a:t>Insert overall performance plot</a:t>
            </a:r>
            <a:endParaRPr b="0" lang="en-US" sz="1800" spc="-1" strike="noStrike">
              <a:solidFill>
                <a:srgbClr val="000000"/>
              </a:solidFill>
              <a:uFill>
                <a:solidFill>
                  <a:srgbClr val="ffffff"/>
                </a:solidFill>
              </a:uFill>
              <a:latin typeface="Arial"/>
            </a:endParaRPr>
          </a:p>
          <a:p>
            <a:pPr algn="ctr">
              <a:lnSpc>
                <a:spcPct val="100000"/>
              </a:lnSpc>
            </a:pPr>
            <a:endParaRPr b="0" lang="en-US" sz="1800" spc="-1" strike="noStrike">
              <a:solidFill>
                <a:srgbClr val="000000"/>
              </a:solidFill>
              <a:uFill>
                <a:solidFill>
                  <a:srgbClr val="ffffff"/>
                </a:solidFill>
              </a:uFill>
              <a:latin typeface="Arial"/>
            </a:endParaRPr>
          </a:p>
          <a:p>
            <a:pPr algn="ctr">
              <a:lnSpc>
                <a:spcPct val="100000"/>
              </a:lnSpc>
            </a:pPr>
            <a:endParaRPr b="0" lang="en-US" sz="1800" spc="-1" strike="noStrike">
              <a:solidFill>
                <a:srgbClr val="000000"/>
              </a:solidFill>
              <a:uFill>
                <a:solidFill>
                  <a:srgbClr val="ffffff"/>
                </a:solidFill>
              </a:uFill>
              <a:latin typeface="Arial"/>
            </a:endParaRPr>
          </a:p>
          <a:p>
            <a:pPr algn="ctr">
              <a:lnSpc>
                <a:spcPct val="100000"/>
              </a:lnSpc>
            </a:pPr>
            <a:endParaRPr b="0" lang="en-US" sz="1800" spc="-1" strike="noStrike">
              <a:solidFill>
                <a:srgbClr val="000000"/>
              </a:solidFill>
              <a:uFill>
                <a:solidFill>
                  <a:srgbClr val="ffffff"/>
                </a:solidFill>
              </a:uFill>
              <a:latin typeface="Arial"/>
            </a:endParaRPr>
          </a:p>
          <a:p>
            <a:pPr algn="ctr">
              <a:lnSpc>
                <a:spcPct val="100000"/>
              </a:lnSpc>
            </a:pPr>
            <a:endParaRPr b="0" lang="en-US" sz="1800" spc="-1" strike="noStrike">
              <a:solidFill>
                <a:srgbClr val="000000"/>
              </a:solidFill>
              <a:uFill>
                <a:solidFill>
                  <a:srgbClr val="ffffff"/>
                </a:solidFill>
              </a:uFill>
              <a:latin typeface="Arial"/>
            </a:endParaRPr>
          </a:p>
          <a:p>
            <a:pPr algn="ctr">
              <a:lnSpc>
                <a:spcPct val="100000"/>
              </a:lnSpc>
            </a:pPr>
            <a:endParaRPr b="0" lang="en-US" sz="1800" spc="-1" strike="noStrike">
              <a:solidFill>
                <a:srgbClr val="000000"/>
              </a:solidFill>
              <a:uFill>
                <a:solidFill>
                  <a:srgbClr val="ffffff"/>
                </a:solidFill>
              </a:uFill>
              <a:latin typeface="Arial"/>
            </a:endParaRPr>
          </a:p>
          <a:p>
            <a:pPr algn="ctr">
              <a:lnSpc>
                <a:spcPct val="100000"/>
              </a:lnSpc>
            </a:pPr>
            <a:endParaRPr b="0" lang="en-US" sz="1800" spc="-1" strike="noStrike">
              <a:solidFill>
                <a:srgbClr val="000000"/>
              </a:solidFill>
              <a:uFill>
                <a:solidFill>
                  <a:srgbClr val="ffffff"/>
                </a:solidFill>
              </a:uFill>
              <a:latin typeface="Arial"/>
            </a:endParaRPr>
          </a:p>
          <a:p>
            <a:pPr algn="ctr">
              <a:lnSpc>
                <a:spcPct val="100000"/>
              </a:lnSpc>
            </a:pPr>
            <a:endParaRPr b="0" lang="en-US" sz="1800" spc="-1" strike="noStrike">
              <a:solidFill>
                <a:srgbClr val="000000"/>
              </a:solidFill>
              <a:uFill>
                <a:solidFill>
                  <a:srgbClr val="ffffff"/>
                </a:solidFill>
              </a:uFill>
              <a:latin typeface="Arial"/>
            </a:endParaRPr>
          </a:p>
        </p:txBody>
      </p:sp>
      <p:sp>
        <p:nvSpPr>
          <p:cNvPr id="238" name="CustomShape 3"/>
          <p:cNvSpPr/>
          <p:nvPr/>
        </p:nvSpPr>
        <p:spPr>
          <a:xfrm>
            <a:off x="375840" y="1362240"/>
            <a:ext cx="7894800" cy="4970520"/>
          </a:xfrm>
          <a:prstGeom prst="rect">
            <a:avLst/>
          </a:prstGeom>
          <a:noFill/>
          <a:ln>
            <a:noFill/>
          </a:ln>
        </p:spPr>
        <p:style>
          <a:lnRef idx="0"/>
          <a:fillRef idx="0"/>
          <a:effectRef idx="0"/>
          <a:fontRef idx="minor"/>
        </p:style>
      </p:sp>
    </p:spTree>
  </p:cSld>
  <p:timing>
    <p:tnLst>
      <p:par>
        <p:cTn id="25" dur="indefinite" restart="never" nodeType="tmRoot">
          <p:childTnLst>
            <p:seq>
              <p:cTn id="26"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9" name="CustomShape 1"/>
          <p:cNvSpPr/>
          <p:nvPr/>
        </p:nvSpPr>
        <p:spPr>
          <a:xfrm>
            <a:off x="3733920" y="457200"/>
            <a:ext cx="2758680" cy="760680"/>
          </a:xfrm>
          <a:prstGeom prst="rect">
            <a:avLst/>
          </a:prstGeom>
          <a:noFill/>
          <a:ln>
            <a:noFill/>
          </a:ln>
        </p:spPr>
        <p:style>
          <a:lnRef idx="0"/>
          <a:fillRef idx="0"/>
          <a:effectRef idx="0"/>
          <a:fontRef idx="minor"/>
        </p:style>
        <p:txBody>
          <a:bodyPr lIns="90000" rIns="90000" tIns="91440" bIns="45000"/>
          <a:p>
            <a:pPr marL="119160" indent="-117720">
              <a:lnSpc>
                <a:spcPct val="100000"/>
              </a:lnSpc>
            </a:pPr>
            <a:r>
              <a:rPr b="1" lang="en-US" sz="3600" spc="-1" strike="noStrike">
                <a:solidFill>
                  <a:srgbClr val="000000"/>
                </a:solidFill>
                <a:uFill>
                  <a:solidFill>
                    <a:srgbClr val="ffffff"/>
                  </a:solidFill>
                </a:uFill>
                <a:latin typeface="Calibri"/>
                <a:ea typeface="DejaVu Sans"/>
              </a:rPr>
              <a:t>After this slide are the original templates</a:t>
            </a:r>
            <a:endParaRPr b="0" lang="en-US" sz="1800" spc="-1" strike="noStrike">
              <a:solidFill>
                <a:srgbClr val="000000"/>
              </a:solidFill>
              <a:uFill>
                <a:solidFill>
                  <a:srgbClr val="ffffff"/>
                </a:solidFill>
              </a:uFill>
              <a:latin typeface="Arial"/>
            </a:endParaRPr>
          </a:p>
        </p:txBody>
      </p:sp>
      <p:sp>
        <p:nvSpPr>
          <p:cNvPr id="240" name="CustomShape 2"/>
          <p:cNvSpPr/>
          <p:nvPr/>
        </p:nvSpPr>
        <p:spPr>
          <a:xfrm>
            <a:off x="363960" y="2971800"/>
            <a:ext cx="7894800" cy="1532160"/>
          </a:xfrm>
          <a:prstGeom prst="rect">
            <a:avLst/>
          </a:prstGeom>
          <a:noFill/>
          <a:ln>
            <a:noFill/>
          </a:ln>
        </p:spPr>
        <p:style>
          <a:lnRef idx="0"/>
          <a:fillRef idx="0"/>
          <a:effectRef idx="0"/>
          <a:fontRef idx="minor"/>
        </p:style>
        <p:txBody>
          <a:bodyPr lIns="90000" rIns="90000" tIns="45000" bIns="45000"/>
          <a:p>
            <a:pPr marL="343080" indent="-341640">
              <a:lnSpc>
                <a:spcPct val="100000"/>
              </a:lnSpc>
              <a:buClr>
                <a:srgbClr val="a81e5b"/>
              </a:buClr>
              <a:buSzPct val="60000"/>
              <a:buFont typeface="Wingdings 2" charset="2"/>
              <a:buChar char=""/>
            </a:pPr>
            <a:r>
              <a:rPr b="1" lang="en-US" sz="2000" spc="-1" strike="noStrike">
                <a:solidFill>
                  <a:srgbClr val="000000"/>
                </a:solidFill>
                <a:uFill>
                  <a:solidFill>
                    <a:srgbClr val="ffffff"/>
                  </a:solidFill>
                </a:uFill>
                <a:latin typeface="Calibri"/>
                <a:ea typeface="DejaVu Sans"/>
              </a:rPr>
              <a:t>Nothing to see here</a:t>
            </a:r>
            <a:endParaRPr b="0" lang="en-US" sz="1800" spc="-1" strike="noStrike">
              <a:solidFill>
                <a:srgbClr val="000000"/>
              </a:solidFill>
              <a:uFill>
                <a:solidFill>
                  <a:srgbClr val="ffffff"/>
                </a:solidFill>
              </a:uFill>
              <a:latin typeface="Arial"/>
            </a:endParaRPr>
          </a:p>
        </p:txBody>
      </p:sp>
    </p:spTree>
  </p:cSld>
  <p:timing>
    <p:tnLst>
      <p:par>
        <p:cTn id="27" dur="indefinite" restart="never" nodeType="tmRoot">
          <p:childTnLst>
            <p:seq>
              <p:cTn id="28"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1" name="CustomShape 1"/>
          <p:cNvSpPr/>
          <p:nvPr/>
        </p:nvSpPr>
        <p:spPr>
          <a:xfrm>
            <a:off x="363960" y="380880"/>
            <a:ext cx="8404560" cy="760680"/>
          </a:xfrm>
          <a:prstGeom prst="rect">
            <a:avLst/>
          </a:prstGeom>
          <a:noFill/>
          <a:ln>
            <a:noFill/>
          </a:ln>
        </p:spPr>
        <p:style>
          <a:lnRef idx="0"/>
          <a:fillRef idx="0"/>
          <a:effectRef idx="0"/>
          <a:fontRef idx="minor"/>
        </p:style>
        <p:txBody>
          <a:bodyPr lIns="90000" rIns="90000" tIns="91440" bIns="45000"/>
          <a:p>
            <a:pPr marL="119160" indent="-117720">
              <a:lnSpc>
                <a:spcPct val="100000"/>
              </a:lnSpc>
            </a:pPr>
            <a:r>
              <a:rPr b="1" lang="en-US" sz="3600" spc="-1" strike="noStrike">
                <a:solidFill>
                  <a:srgbClr val="000000"/>
                </a:solidFill>
                <a:uFill>
                  <a:solidFill>
                    <a:srgbClr val="ffffff"/>
                  </a:solidFill>
                </a:uFill>
                <a:latin typeface="Calibri"/>
                <a:ea typeface="DejaVu Sans"/>
              </a:rPr>
              <a:t>General Remarks</a:t>
            </a:r>
            <a:endParaRPr b="0" lang="en-US" sz="1800" spc="-1" strike="noStrike">
              <a:solidFill>
                <a:srgbClr val="000000"/>
              </a:solidFill>
              <a:uFill>
                <a:solidFill>
                  <a:srgbClr val="ffffff"/>
                </a:solidFill>
              </a:uFill>
              <a:latin typeface="Arial"/>
            </a:endParaRPr>
          </a:p>
        </p:txBody>
      </p:sp>
      <p:sp>
        <p:nvSpPr>
          <p:cNvPr id="242" name="CustomShape 2"/>
          <p:cNvSpPr/>
          <p:nvPr/>
        </p:nvSpPr>
        <p:spPr>
          <a:xfrm>
            <a:off x="375840" y="1362240"/>
            <a:ext cx="7894800" cy="4970520"/>
          </a:xfrm>
          <a:prstGeom prst="rect">
            <a:avLst/>
          </a:prstGeom>
          <a:noFill/>
          <a:ln>
            <a:noFill/>
          </a:ln>
        </p:spPr>
        <p:style>
          <a:lnRef idx="0"/>
          <a:fillRef idx="0"/>
          <a:effectRef idx="0"/>
          <a:fontRef idx="minor"/>
        </p:style>
        <p:txBody>
          <a:bodyPr lIns="90000" rIns="90000" tIns="45000" bIns="45000"/>
          <a:p>
            <a:pPr marL="343080" indent="-341640">
              <a:lnSpc>
                <a:spcPct val="100000"/>
              </a:lnSpc>
              <a:buClr>
                <a:srgbClr val="a81e5b"/>
              </a:buClr>
              <a:buSzPct val="60000"/>
              <a:buFont typeface="Wingdings 2" charset="2"/>
              <a:buChar char=""/>
            </a:pPr>
            <a:r>
              <a:rPr b="1" lang="en-US" sz="2000" spc="-1" strike="noStrike">
                <a:solidFill>
                  <a:srgbClr val="000000"/>
                </a:solidFill>
                <a:uFill>
                  <a:solidFill>
                    <a:srgbClr val="ffffff"/>
                  </a:solidFill>
                </a:uFill>
                <a:latin typeface="Calibri"/>
                <a:ea typeface="DejaVu Sans"/>
              </a:rPr>
              <a:t>You have </a:t>
            </a:r>
            <a:r>
              <a:rPr b="1" i="1" lang="en-US" sz="2000" spc="-1" strike="noStrike">
                <a:solidFill>
                  <a:srgbClr val="a81e5b"/>
                </a:solidFill>
                <a:uFill>
                  <a:solidFill>
                    <a:srgbClr val="ffffff"/>
                  </a:solidFill>
                </a:uFill>
                <a:latin typeface="Calibri"/>
                <a:ea typeface="DejaVu Sans"/>
              </a:rPr>
              <a:t>exactly</a:t>
            </a:r>
            <a:r>
              <a:rPr b="1" lang="en-US" sz="2000" spc="-1" strike="noStrike">
                <a:solidFill>
                  <a:srgbClr val="000000"/>
                </a:solidFill>
                <a:uFill>
                  <a:solidFill>
                    <a:srgbClr val="ffffff"/>
                  </a:solidFill>
                </a:uFill>
                <a:latin typeface="Calibri"/>
                <a:ea typeface="DejaVu Sans"/>
              </a:rPr>
              <a:t> 10 minutes! (typically this means 7–8 slides)</a:t>
            </a:r>
            <a:endParaRPr b="0" lang="en-US" sz="1800" spc="-1" strike="noStrike">
              <a:solidFill>
                <a:srgbClr val="000000"/>
              </a:solidFill>
              <a:uFill>
                <a:solidFill>
                  <a:srgbClr val="ffffff"/>
                </a:solidFill>
              </a:uFill>
              <a:latin typeface="Arial"/>
            </a:endParaRPr>
          </a:p>
          <a:p>
            <a:pPr marL="343080" indent="-341640">
              <a:lnSpc>
                <a:spcPct val="100000"/>
              </a:lnSpc>
              <a:buClr>
                <a:srgbClr val="a81e5b"/>
              </a:buClr>
              <a:buSzPct val="60000"/>
              <a:buFont typeface="Wingdings 2" charset="2"/>
              <a:buChar char=""/>
            </a:pPr>
            <a:r>
              <a:rPr b="1" lang="en-US" sz="2000" spc="-1" strike="noStrike">
                <a:solidFill>
                  <a:srgbClr val="000000"/>
                </a:solidFill>
                <a:uFill>
                  <a:solidFill>
                    <a:srgbClr val="ffffff"/>
                  </a:solidFill>
                </a:uFill>
                <a:latin typeface="Calibri"/>
                <a:ea typeface="DejaVu Sans"/>
              </a:rPr>
              <a:t>Get ppt 2007 or later – it is worth it</a:t>
            </a:r>
            <a:endParaRPr b="0" lang="en-US" sz="1800" spc="-1" strike="noStrike">
              <a:solidFill>
                <a:srgbClr val="000000"/>
              </a:solidFill>
              <a:uFill>
                <a:solidFill>
                  <a:srgbClr val="ffffff"/>
                </a:solidFill>
              </a:uFill>
              <a:latin typeface="Arial"/>
            </a:endParaRPr>
          </a:p>
          <a:p>
            <a:pPr marL="343080" indent="-341640">
              <a:lnSpc>
                <a:spcPct val="100000"/>
              </a:lnSpc>
              <a:buClr>
                <a:srgbClr val="a81e5b"/>
              </a:buClr>
              <a:buSzPct val="60000"/>
              <a:buFont typeface="Wingdings 2" charset="2"/>
              <a:buChar char=""/>
            </a:pPr>
            <a:r>
              <a:rPr b="1" lang="en-US" sz="2000" spc="-1" strike="noStrike">
                <a:solidFill>
                  <a:srgbClr val="000000"/>
                </a:solidFill>
                <a:uFill>
                  <a:solidFill>
                    <a:srgbClr val="ffffff"/>
                  </a:solidFill>
                </a:uFill>
                <a:latin typeface="Calibri"/>
                <a:ea typeface="DejaVu Sans"/>
              </a:rPr>
              <a:t>Use proper visuals as much as possible, avoid text-only slides</a:t>
            </a:r>
            <a:endParaRPr b="0" lang="en-US" sz="1800" spc="-1" strike="noStrike">
              <a:solidFill>
                <a:srgbClr val="000000"/>
              </a:solidFill>
              <a:uFill>
                <a:solidFill>
                  <a:srgbClr val="ffffff"/>
                </a:solidFill>
              </a:uFill>
              <a:latin typeface="Arial"/>
            </a:endParaRPr>
          </a:p>
          <a:p>
            <a:pPr marL="343080" indent="-341640">
              <a:lnSpc>
                <a:spcPct val="100000"/>
              </a:lnSpc>
              <a:buClr>
                <a:srgbClr val="a81e5b"/>
              </a:buClr>
              <a:buSzPct val="60000"/>
              <a:buFont typeface="Wingdings 2" charset="2"/>
              <a:buChar char=""/>
            </a:pPr>
            <a:r>
              <a:rPr b="1" lang="en-US" sz="2000" spc="-1" strike="noStrike">
                <a:solidFill>
                  <a:srgbClr val="000000"/>
                </a:solidFill>
                <a:uFill>
                  <a:solidFill>
                    <a:srgbClr val="ffffff"/>
                  </a:solidFill>
                </a:uFill>
                <a:latin typeface="Calibri"/>
                <a:ea typeface="DejaVu Sans"/>
              </a:rPr>
              <a:t>Don’t put an overview or organization slide – the talk is too short</a:t>
            </a:r>
            <a:endParaRPr b="0" lang="en-US" sz="1800" spc="-1" strike="noStrike">
              <a:solidFill>
                <a:srgbClr val="000000"/>
              </a:solidFill>
              <a:uFill>
                <a:solidFill>
                  <a:srgbClr val="ffffff"/>
                </a:solidFill>
              </a:uFill>
              <a:latin typeface="Arial"/>
            </a:endParaRPr>
          </a:p>
          <a:p>
            <a:pPr marL="343080" indent="-341640">
              <a:lnSpc>
                <a:spcPct val="100000"/>
              </a:lnSpc>
              <a:buClr>
                <a:srgbClr val="a81e5b"/>
              </a:buClr>
              <a:buSzPct val="60000"/>
              <a:buFont typeface="Wingdings 2" charset="2"/>
              <a:buChar char=""/>
            </a:pPr>
            <a:r>
              <a:rPr b="1" lang="en-US" sz="2000" spc="-1" strike="noStrike">
                <a:solidFill>
                  <a:srgbClr val="000000"/>
                </a:solidFill>
                <a:uFill>
                  <a:solidFill>
                    <a:srgbClr val="ffffff"/>
                  </a:solidFill>
                </a:uFill>
                <a:latin typeface="Calibri"/>
                <a:ea typeface="DejaVu Sans"/>
              </a:rPr>
              <a:t>For the very motivated, check out this small guide</a:t>
            </a:r>
            <a:endParaRPr b="0" lang="en-US" sz="1800" spc="-1" strike="noStrike">
              <a:solidFill>
                <a:srgbClr val="000000"/>
              </a:solidFill>
              <a:uFill>
                <a:solidFill>
                  <a:srgbClr val="ffffff"/>
                </a:solidFill>
              </a:uFill>
              <a:latin typeface="Arial"/>
            </a:endParaRPr>
          </a:p>
          <a:p>
            <a:pPr marL="343080" indent="-341640">
              <a:lnSpc>
                <a:spcPct val="100000"/>
              </a:lnSpc>
              <a:buClr>
                <a:srgbClr val="a81e5b"/>
              </a:buClr>
              <a:buSzPct val="60000"/>
              <a:buFont typeface="Wingdings 2" charset="2"/>
              <a:buChar char=""/>
            </a:pPr>
            <a:r>
              <a:rPr b="1" lang="en-US" sz="1800" spc="-1" strike="noStrike" u="sng">
                <a:solidFill>
                  <a:srgbClr val="0000ff"/>
                </a:solidFill>
                <a:uFill>
                  <a:solidFill>
                    <a:srgbClr val="ffffff"/>
                  </a:solidFill>
                </a:uFill>
                <a:latin typeface="Calibri"/>
                <a:ea typeface="DejaVu Sans"/>
                <a:hlinkClick r:id="rId1"/>
              </a:rPr>
              <a:t>http://</a:t>
            </a:r>
            <a:r>
              <a:rPr b="1" lang="en-US" sz="1800" spc="-1" strike="noStrike" u="sng">
                <a:solidFill>
                  <a:srgbClr val="0000ff"/>
                </a:solidFill>
                <a:uFill>
                  <a:solidFill>
                    <a:srgbClr val="ffffff"/>
                  </a:solidFill>
                </a:uFill>
                <a:latin typeface="Calibri"/>
                <a:ea typeface="DejaVu Sans"/>
                <a:hlinkClick r:id="rId2"/>
              </a:rPr>
              <a:t>people.inf.ethz.ch/markusp/teaching/guides/guide-presentations.pdf</a:t>
            </a:r>
            <a:r>
              <a:rPr b="1" lang="en-US" sz="1800" spc="-1" strike="noStrike">
                <a:solidFill>
                  <a:srgbClr val="000000"/>
                </a:solidFill>
                <a:uFill>
                  <a:solidFill>
                    <a:srgbClr val="ffffff"/>
                  </a:solidFill>
                </a:uFill>
                <a:latin typeface="Calibri"/>
                <a:ea typeface="DejaVu Sans"/>
              </a:rPr>
              <a:t> </a:t>
            </a:r>
            <a:endParaRPr b="0" lang="en-US" sz="1800" spc="-1" strike="noStrike">
              <a:solidFill>
                <a:srgbClr val="000000"/>
              </a:solidFill>
              <a:uFill>
                <a:solidFill>
                  <a:srgbClr val="ffffff"/>
                </a:solidFill>
              </a:uFill>
              <a:latin typeface="Arial"/>
            </a:endParaRPr>
          </a:p>
        </p:txBody>
      </p:sp>
    </p:spTree>
  </p:cSld>
  <p:timing>
    <p:tnLst>
      <p:par>
        <p:cTn id="29" dur="indefinite" restart="never" nodeType="tmRoot">
          <p:childTnLst>
            <p:seq>
              <p:cTn id="30"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3" name="CustomShape 1"/>
          <p:cNvSpPr/>
          <p:nvPr/>
        </p:nvSpPr>
        <p:spPr>
          <a:xfrm>
            <a:off x="363960" y="380880"/>
            <a:ext cx="8404560" cy="760680"/>
          </a:xfrm>
          <a:prstGeom prst="rect">
            <a:avLst/>
          </a:prstGeom>
          <a:noFill/>
          <a:ln>
            <a:noFill/>
          </a:ln>
        </p:spPr>
        <p:style>
          <a:lnRef idx="0"/>
          <a:fillRef idx="0"/>
          <a:effectRef idx="0"/>
          <a:fontRef idx="minor"/>
        </p:style>
        <p:txBody>
          <a:bodyPr lIns="90000" rIns="90000" tIns="91440" bIns="45000"/>
          <a:p>
            <a:pPr marL="119160" indent="-117720">
              <a:lnSpc>
                <a:spcPct val="100000"/>
              </a:lnSpc>
            </a:pPr>
            <a:r>
              <a:rPr b="1" lang="en-US" sz="3600" spc="-1" strike="noStrike">
                <a:solidFill>
                  <a:srgbClr val="000000"/>
                </a:solidFill>
                <a:uFill>
                  <a:solidFill>
                    <a:srgbClr val="ffffff"/>
                  </a:solidFill>
                </a:uFill>
                <a:latin typeface="Calibri"/>
                <a:ea typeface="DejaVu Sans"/>
              </a:rPr>
              <a:t>Typical Organization I</a:t>
            </a:r>
            <a:endParaRPr b="0" lang="en-US" sz="1800" spc="-1" strike="noStrike">
              <a:solidFill>
                <a:srgbClr val="000000"/>
              </a:solidFill>
              <a:uFill>
                <a:solidFill>
                  <a:srgbClr val="ffffff"/>
                </a:solidFill>
              </a:uFill>
              <a:latin typeface="Arial"/>
            </a:endParaRPr>
          </a:p>
        </p:txBody>
      </p:sp>
      <p:sp>
        <p:nvSpPr>
          <p:cNvPr id="244" name="CustomShape 2"/>
          <p:cNvSpPr/>
          <p:nvPr/>
        </p:nvSpPr>
        <p:spPr>
          <a:xfrm>
            <a:off x="375840" y="1362240"/>
            <a:ext cx="7894800" cy="4970520"/>
          </a:xfrm>
          <a:prstGeom prst="rect">
            <a:avLst/>
          </a:prstGeom>
          <a:noFill/>
          <a:ln>
            <a:noFill/>
          </a:ln>
        </p:spPr>
        <p:style>
          <a:lnRef idx="0"/>
          <a:fillRef idx="0"/>
          <a:effectRef idx="0"/>
          <a:fontRef idx="minor"/>
        </p:style>
        <p:txBody>
          <a:bodyPr lIns="90000" rIns="90000" tIns="45000" bIns="45000"/>
          <a:p>
            <a:pPr marL="343080" indent="-341640">
              <a:lnSpc>
                <a:spcPct val="100000"/>
              </a:lnSpc>
              <a:buClr>
                <a:srgbClr val="a81e5b"/>
              </a:buClr>
              <a:buSzPct val="60000"/>
              <a:buFont typeface="Wingdings 2" charset="2"/>
              <a:buChar char=""/>
            </a:pPr>
            <a:r>
              <a:rPr b="1" lang="en-US" sz="2000" spc="-1" strike="noStrike">
                <a:solidFill>
                  <a:srgbClr val="000000"/>
                </a:solidFill>
                <a:uFill>
                  <a:solidFill>
                    <a:srgbClr val="ffffff"/>
                  </a:solidFill>
                </a:uFill>
                <a:latin typeface="Calibri"/>
                <a:ea typeface="DejaVu Sans"/>
              </a:rPr>
              <a:t>Algorithm that you consider (maybe 2 slides)</a:t>
            </a:r>
            <a:endParaRPr b="0" lang="en-US" sz="1800" spc="-1" strike="noStrike">
              <a:solidFill>
                <a:srgbClr val="000000"/>
              </a:solidFill>
              <a:uFill>
                <a:solidFill>
                  <a:srgbClr val="ffffff"/>
                </a:solidFill>
              </a:uFill>
              <a:latin typeface="Arial"/>
            </a:endParaRPr>
          </a:p>
          <a:p>
            <a:pPr lvl="1" marL="743040" indent="-284400">
              <a:lnSpc>
                <a:spcPct val="100000"/>
              </a:lnSpc>
              <a:buClr>
                <a:srgbClr val="000000"/>
              </a:buClr>
              <a:buSzPct val="110000"/>
              <a:buFont typeface="Wingdings" charset="2"/>
              <a:buChar char=""/>
            </a:pPr>
            <a:r>
              <a:rPr b="0" lang="en-US" sz="1800" spc="-1" strike="noStrike">
                <a:solidFill>
                  <a:srgbClr val="000000"/>
                </a:solidFill>
                <a:uFill>
                  <a:solidFill>
                    <a:srgbClr val="ffffff"/>
                  </a:solidFill>
                </a:uFill>
                <a:latin typeface="Calibri"/>
                <a:ea typeface="DejaVu Sans"/>
              </a:rPr>
              <a:t>State problem that it solves (input:…, output: …)</a:t>
            </a:r>
            <a:endParaRPr b="0" lang="en-US" sz="1800" spc="-1" strike="noStrike">
              <a:solidFill>
                <a:srgbClr val="000000"/>
              </a:solidFill>
              <a:uFill>
                <a:solidFill>
                  <a:srgbClr val="ffffff"/>
                </a:solidFill>
              </a:uFill>
              <a:latin typeface="Arial"/>
            </a:endParaRPr>
          </a:p>
          <a:p>
            <a:pPr lvl="1" marL="743040" indent="-284400">
              <a:lnSpc>
                <a:spcPct val="100000"/>
              </a:lnSpc>
              <a:buClr>
                <a:srgbClr val="000000"/>
              </a:buClr>
              <a:buSzPct val="110000"/>
              <a:buFont typeface="Wingdings" charset="2"/>
              <a:buChar char=""/>
            </a:pPr>
            <a:r>
              <a:rPr b="0" lang="en-US" sz="1800" spc="-1" strike="noStrike">
                <a:solidFill>
                  <a:srgbClr val="000000"/>
                </a:solidFill>
                <a:uFill>
                  <a:solidFill>
                    <a:srgbClr val="ffffff"/>
                  </a:solidFill>
                </a:uFill>
                <a:latin typeface="Calibri"/>
                <a:ea typeface="DejaVu Sans"/>
              </a:rPr>
              <a:t>If possible visualize how it works or show high-level pseudocode</a:t>
            </a:r>
            <a:endParaRPr b="0" lang="en-US" sz="1800" spc="-1" strike="noStrike">
              <a:solidFill>
                <a:srgbClr val="000000"/>
              </a:solidFill>
              <a:uFill>
                <a:solidFill>
                  <a:srgbClr val="ffffff"/>
                </a:solidFill>
              </a:uFill>
              <a:latin typeface="Arial"/>
            </a:endParaRPr>
          </a:p>
          <a:p>
            <a:pPr lvl="1" marL="743040" indent="-284400">
              <a:lnSpc>
                <a:spcPct val="100000"/>
              </a:lnSpc>
              <a:buClr>
                <a:srgbClr val="000000"/>
              </a:buClr>
              <a:buSzPct val="110000"/>
              <a:buFont typeface="Wingdings" charset="2"/>
              <a:buChar char=""/>
            </a:pPr>
            <a:r>
              <a:rPr b="0" lang="en-US" sz="1800" spc="-1" strike="noStrike">
                <a:solidFill>
                  <a:srgbClr val="000000"/>
                </a:solidFill>
                <a:uFill>
                  <a:solidFill>
                    <a:srgbClr val="ffffff"/>
                  </a:solidFill>
                </a:uFill>
                <a:latin typeface="Calibri"/>
                <a:ea typeface="DejaVu Sans"/>
              </a:rPr>
              <a:t>State asymptotic runtime</a:t>
            </a:r>
            <a:endParaRPr b="0" lang="en-US" sz="1800" spc="-1" strike="noStrike">
              <a:solidFill>
                <a:srgbClr val="000000"/>
              </a:solidFill>
              <a:uFill>
                <a:solidFill>
                  <a:srgbClr val="ffffff"/>
                </a:solidFill>
              </a:uFill>
              <a:latin typeface="Arial"/>
            </a:endParaRPr>
          </a:p>
          <a:p>
            <a:pPr marL="343080" indent="-341640">
              <a:lnSpc>
                <a:spcPct val="100000"/>
              </a:lnSpc>
              <a:buClr>
                <a:srgbClr val="a81e5b"/>
              </a:buClr>
              <a:buSzPct val="60000"/>
              <a:buFont typeface="Wingdings 2" charset="2"/>
              <a:buChar char=""/>
            </a:pPr>
            <a:r>
              <a:rPr b="1" lang="en-US" sz="2000" spc="-1" strike="noStrike">
                <a:solidFill>
                  <a:srgbClr val="000000"/>
                </a:solidFill>
                <a:uFill>
                  <a:solidFill>
                    <a:srgbClr val="ffffff"/>
                  </a:solidFill>
                </a:uFill>
                <a:latin typeface="Calibri"/>
                <a:ea typeface="DejaVu Sans"/>
              </a:rPr>
              <a:t>Cost analysis (cost measure, exact count)</a:t>
            </a:r>
            <a:endParaRPr b="0" lang="en-US" sz="1800" spc="-1" strike="noStrike">
              <a:solidFill>
                <a:srgbClr val="000000"/>
              </a:solidFill>
              <a:uFill>
                <a:solidFill>
                  <a:srgbClr val="ffffff"/>
                </a:solidFill>
              </a:uFill>
              <a:latin typeface="Arial"/>
            </a:endParaRPr>
          </a:p>
          <a:p>
            <a:pPr marL="343080" indent="-341640">
              <a:lnSpc>
                <a:spcPct val="100000"/>
              </a:lnSpc>
              <a:buClr>
                <a:srgbClr val="a81e5b"/>
              </a:buClr>
              <a:buSzPct val="60000"/>
              <a:buFont typeface="Wingdings 2" charset="2"/>
              <a:buChar char=""/>
            </a:pPr>
            <a:r>
              <a:rPr b="1" lang="en-US" sz="2000" spc="-1" strike="noStrike">
                <a:solidFill>
                  <a:srgbClr val="000000"/>
                </a:solidFill>
                <a:uFill>
                  <a:solidFill>
                    <a:srgbClr val="ffffff"/>
                  </a:solidFill>
                </a:uFill>
                <a:latin typeface="Calibri"/>
                <a:ea typeface="DejaVu Sans"/>
              </a:rPr>
              <a:t>Baseline implementation (briefly explain), maybe show already performance plot and extract percentage of peak</a:t>
            </a:r>
            <a:endParaRPr b="0" lang="en-US" sz="1800" spc="-1" strike="noStrike">
              <a:solidFill>
                <a:srgbClr val="000000"/>
              </a:solidFill>
              <a:uFill>
                <a:solidFill>
                  <a:srgbClr val="ffffff"/>
                </a:solidFill>
              </a:uFill>
              <a:latin typeface="Arial"/>
            </a:endParaRPr>
          </a:p>
          <a:p>
            <a:pPr marL="343080" indent="-341640">
              <a:lnSpc>
                <a:spcPct val="100000"/>
              </a:lnSpc>
              <a:buClr>
                <a:srgbClr val="a81e5b"/>
              </a:buClr>
              <a:buSzPct val="60000"/>
              <a:buFont typeface="Wingdings 2" charset="2"/>
              <a:buChar char=""/>
            </a:pPr>
            <a:r>
              <a:rPr b="1" lang="en-US" sz="2000" spc="-1" strike="noStrike">
                <a:solidFill>
                  <a:srgbClr val="000000"/>
                </a:solidFill>
                <a:uFill>
                  <a:solidFill>
                    <a:srgbClr val="ffffff"/>
                  </a:solidFill>
                </a:uFill>
                <a:latin typeface="Calibri"/>
                <a:ea typeface="DejaVu Sans"/>
              </a:rPr>
              <a:t>Optimizations you performed</a:t>
            </a:r>
            <a:endParaRPr b="0" lang="en-US" sz="1800" spc="-1" strike="noStrike">
              <a:solidFill>
                <a:srgbClr val="000000"/>
              </a:solidFill>
              <a:uFill>
                <a:solidFill>
                  <a:srgbClr val="ffffff"/>
                </a:solidFill>
              </a:uFill>
              <a:latin typeface="Arial"/>
            </a:endParaRPr>
          </a:p>
          <a:p>
            <a:pPr lvl="1" marL="743040" indent="-284400">
              <a:lnSpc>
                <a:spcPct val="100000"/>
              </a:lnSpc>
              <a:buClr>
                <a:srgbClr val="000000"/>
              </a:buClr>
              <a:buSzPct val="110000"/>
              <a:buFont typeface="Wingdings" charset="2"/>
              <a:buChar char=""/>
            </a:pPr>
            <a:r>
              <a:rPr b="0" lang="en-US" sz="1800" spc="-1" strike="noStrike">
                <a:solidFill>
                  <a:srgbClr val="000000"/>
                </a:solidFill>
                <a:uFill>
                  <a:solidFill>
                    <a:srgbClr val="ffffff"/>
                  </a:solidFill>
                </a:uFill>
                <a:latin typeface="Calibri"/>
                <a:ea typeface="DejaVu Sans"/>
              </a:rPr>
              <a:t>Briefly discuss major optimizations/code versions</a:t>
            </a:r>
            <a:endParaRPr b="0" lang="en-US" sz="1800" spc="-1" strike="noStrike">
              <a:solidFill>
                <a:srgbClr val="000000"/>
              </a:solidFill>
              <a:uFill>
                <a:solidFill>
                  <a:srgbClr val="ffffff"/>
                </a:solidFill>
              </a:uFill>
              <a:latin typeface="Arial"/>
            </a:endParaRPr>
          </a:p>
          <a:p>
            <a:pPr lvl="1" marL="743040" indent="-284400">
              <a:lnSpc>
                <a:spcPct val="100000"/>
              </a:lnSpc>
              <a:buClr>
                <a:srgbClr val="000000"/>
              </a:buClr>
              <a:buSzPct val="110000"/>
              <a:buFont typeface="Wingdings" charset="2"/>
              <a:buChar char=""/>
            </a:pPr>
            <a:r>
              <a:rPr b="0" lang="en-US" sz="1800" spc="-1" strike="noStrike">
                <a:solidFill>
                  <a:srgbClr val="000000"/>
                </a:solidFill>
                <a:uFill>
                  <a:solidFill>
                    <a:srgbClr val="ffffff"/>
                  </a:solidFill>
                </a:uFill>
                <a:latin typeface="Calibri"/>
                <a:ea typeface="DejaVu Sans"/>
              </a:rPr>
              <a:t>Maybe explain the most interesting in a bit greater detail</a:t>
            </a:r>
            <a:endParaRPr b="0" lang="en-US" sz="1800" spc="-1" strike="noStrike">
              <a:solidFill>
                <a:srgbClr val="000000"/>
              </a:solidFill>
              <a:uFill>
                <a:solidFill>
                  <a:srgbClr val="ffffff"/>
                </a:solidFill>
              </a:uFill>
              <a:latin typeface="Arial"/>
            </a:endParaRPr>
          </a:p>
          <a:p>
            <a:pPr lvl="1" marL="743040" indent="-284400">
              <a:lnSpc>
                <a:spcPct val="100000"/>
              </a:lnSpc>
              <a:buClr>
                <a:srgbClr val="000000"/>
              </a:buClr>
              <a:buSzPct val="110000"/>
              <a:buFont typeface="Wingdings" charset="2"/>
              <a:buChar char=""/>
            </a:pPr>
            <a:r>
              <a:rPr b="0" lang="en-US" sz="1800" spc="-1" strike="noStrike">
                <a:solidFill>
                  <a:srgbClr val="000000"/>
                </a:solidFill>
                <a:uFill>
                  <a:solidFill>
                    <a:srgbClr val="ffffff"/>
                  </a:solidFill>
                </a:uFill>
                <a:latin typeface="Calibri"/>
                <a:ea typeface="DejaVu Sans"/>
              </a:rPr>
              <a:t>Any analysis (e.g., profifling) you performed is interesting – show the result</a:t>
            </a:r>
            <a:endParaRPr b="0" lang="en-US" sz="1800" spc="-1" strike="noStrike">
              <a:solidFill>
                <a:srgbClr val="000000"/>
              </a:solidFill>
              <a:uFill>
                <a:solidFill>
                  <a:srgbClr val="ffffff"/>
                </a:solidFill>
              </a:uFill>
              <a:latin typeface="Arial"/>
            </a:endParaRPr>
          </a:p>
          <a:p>
            <a:pPr lvl="1" marL="743040" indent="-284400">
              <a:lnSpc>
                <a:spcPct val="100000"/>
              </a:lnSpc>
              <a:buClr>
                <a:srgbClr val="000000"/>
              </a:buClr>
              <a:buSzPct val="110000"/>
              <a:buFont typeface="Wingdings" charset="2"/>
              <a:buChar char=""/>
            </a:pPr>
            <a:r>
              <a:rPr b="0" lang="en-US" sz="1800" spc="-1" strike="noStrike">
                <a:solidFill>
                  <a:srgbClr val="000000"/>
                </a:solidFill>
                <a:uFill>
                  <a:solidFill>
                    <a:srgbClr val="ffffff"/>
                  </a:solidFill>
                </a:uFill>
                <a:latin typeface="Calibri"/>
                <a:ea typeface="DejaVu Sans"/>
              </a:rPr>
              <a:t>If too much, explain only some things and just state the rest</a:t>
            </a:r>
            <a:endParaRPr b="0" lang="en-US" sz="1800" spc="-1" strike="noStrike">
              <a:solidFill>
                <a:srgbClr val="000000"/>
              </a:solidFill>
              <a:uFill>
                <a:solidFill>
                  <a:srgbClr val="ffffff"/>
                </a:solidFill>
              </a:uFill>
              <a:latin typeface="Arial"/>
            </a:endParaRPr>
          </a:p>
        </p:txBody>
      </p:sp>
    </p:spTree>
  </p:cSld>
  <p:timing>
    <p:tnLst>
      <p:par>
        <p:cTn id="31" dur="indefinite" restart="never" nodeType="tmRoot">
          <p:childTnLst>
            <p:seq>
              <p:cTn id="32"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 name="CustomShape 1"/>
          <p:cNvSpPr/>
          <p:nvPr/>
        </p:nvSpPr>
        <p:spPr>
          <a:xfrm>
            <a:off x="363960" y="380880"/>
            <a:ext cx="8404560" cy="760680"/>
          </a:xfrm>
          <a:prstGeom prst="rect">
            <a:avLst/>
          </a:prstGeom>
          <a:noFill/>
          <a:ln>
            <a:noFill/>
          </a:ln>
        </p:spPr>
        <p:style>
          <a:lnRef idx="0"/>
          <a:fillRef idx="0"/>
          <a:effectRef idx="0"/>
          <a:fontRef idx="minor"/>
        </p:style>
        <p:txBody>
          <a:bodyPr lIns="90000" rIns="90000" tIns="91440" bIns="45000"/>
          <a:p>
            <a:pPr marL="119160" indent="-117720">
              <a:lnSpc>
                <a:spcPct val="100000"/>
              </a:lnSpc>
            </a:pPr>
            <a:r>
              <a:rPr b="1" lang="en-US" sz="3600" spc="-1" strike="noStrike">
                <a:solidFill>
                  <a:srgbClr val="000000"/>
                </a:solidFill>
                <a:uFill>
                  <a:solidFill>
                    <a:srgbClr val="ffffff"/>
                  </a:solidFill>
                </a:uFill>
                <a:latin typeface="Calibri"/>
                <a:ea typeface="DejaVu Sans"/>
              </a:rPr>
              <a:t>Typical Organization II</a:t>
            </a:r>
            <a:endParaRPr b="0" lang="en-US" sz="1800" spc="-1" strike="noStrike">
              <a:solidFill>
                <a:srgbClr val="000000"/>
              </a:solidFill>
              <a:uFill>
                <a:solidFill>
                  <a:srgbClr val="ffffff"/>
                </a:solidFill>
              </a:uFill>
              <a:latin typeface="Arial"/>
            </a:endParaRPr>
          </a:p>
        </p:txBody>
      </p:sp>
      <p:sp>
        <p:nvSpPr>
          <p:cNvPr id="246" name="CustomShape 2"/>
          <p:cNvSpPr/>
          <p:nvPr/>
        </p:nvSpPr>
        <p:spPr>
          <a:xfrm>
            <a:off x="375840" y="1362240"/>
            <a:ext cx="7894800" cy="4970520"/>
          </a:xfrm>
          <a:prstGeom prst="rect">
            <a:avLst/>
          </a:prstGeom>
          <a:noFill/>
          <a:ln>
            <a:noFill/>
          </a:ln>
        </p:spPr>
        <p:style>
          <a:lnRef idx="0"/>
          <a:fillRef idx="0"/>
          <a:effectRef idx="0"/>
          <a:fontRef idx="minor"/>
        </p:style>
        <p:txBody>
          <a:bodyPr lIns="90000" rIns="90000" tIns="45000" bIns="45000"/>
          <a:p>
            <a:pPr marL="343080" indent="-341640">
              <a:lnSpc>
                <a:spcPct val="100000"/>
              </a:lnSpc>
              <a:buClr>
                <a:srgbClr val="a81e5b"/>
              </a:buClr>
              <a:buSzPct val="60000"/>
              <a:buFont typeface="Wingdings 2" charset="2"/>
              <a:buChar char=""/>
            </a:pPr>
            <a:r>
              <a:rPr b="1" lang="en-US" sz="2000" spc="-1" strike="noStrike">
                <a:solidFill>
                  <a:srgbClr val="000000"/>
                </a:solidFill>
                <a:uFill>
                  <a:solidFill>
                    <a:srgbClr val="ffffff"/>
                  </a:solidFill>
                </a:uFill>
                <a:latin typeface="Calibri"/>
                <a:ea typeface="DejaVu Sans"/>
              </a:rPr>
              <a:t>Experimental results</a:t>
            </a:r>
            <a:endParaRPr b="0" lang="en-US" sz="1800" spc="-1" strike="noStrike">
              <a:solidFill>
                <a:srgbClr val="000000"/>
              </a:solidFill>
              <a:uFill>
                <a:solidFill>
                  <a:srgbClr val="ffffff"/>
                </a:solidFill>
              </a:uFill>
              <a:latin typeface="Arial"/>
            </a:endParaRPr>
          </a:p>
          <a:p>
            <a:pPr lvl="1" marL="743040" indent="-284400">
              <a:lnSpc>
                <a:spcPct val="100000"/>
              </a:lnSpc>
              <a:buClr>
                <a:srgbClr val="000000"/>
              </a:buClr>
              <a:buSzPct val="110000"/>
              <a:buFont typeface="Wingdings" charset="2"/>
              <a:buChar char=""/>
            </a:pPr>
            <a:r>
              <a:rPr b="0" lang="en-US" sz="1800" spc="-1" strike="noStrike">
                <a:solidFill>
                  <a:srgbClr val="000000"/>
                </a:solidFill>
                <a:uFill>
                  <a:solidFill>
                    <a:srgbClr val="ffffff"/>
                  </a:solidFill>
                </a:uFill>
                <a:latin typeface="Calibri"/>
                <a:ea typeface="DejaVu Sans"/>
              </a:rPr>
              <a:t>Very brief: Experimental setup (platform, compiler)</a:t>
            </a:r>
            <a:endParaRPr b="0" lang="en-US" sz="1800" spc="-1" strike="noStrike">
              <a:solidFill>
                <a:srgbClr val="000000"/>
              </a:solidFill>
              <a:uFill>
                <a:solidFill>
                  <a:srgbClr val="ffffff"/>
                </a:solidFill>
              </a:uFill>
              <a:latin typeface="Arial"/>
            </a:endParaRPr>
          </a:p>
          <a:p>
            <a:pPr lvl="1" marL="743040" indent="-284400">
              <a:lnSpc>
                <a:spcPct val="100000"/>
              </a:lnSpc>
              <a:buClr>
                <a:srgbClr val="000000"/>
              </a:buClr>
              <a:buSzPct val="110000"/>
              <a:buFont typeface="Wingdings" charset="2"/>
              <a:buChar char=""/>
            </a:pPr>
            <a:r>
              <a:rPr b="0" lang="en-US" sz="1800" spc="-1" strike="noStrike">
                <a:solidFill>
                  <a:srgbClr val="000000"/>
                </a:solidFill>
                <a:uFill>
                  <a:solidFill>
                    <a:srgbClr val="ffffff"/>
                  </a:solidFill>
                </a:uFill>
                <a:latin typeface="Calibri"/>
                <a:ea typeface="DejaVu Sans"/>
              </a:rPr>
              <a:t>Performance plot over a range of sizes with different code versions</a:t>
            </a:r>
            <a:endParaRPr b="0" lang="en-US" sz="1800" spc="-1" strike="noStrike">
              <a:solidFill>
                <a:srgbClr val="000000"/>
              </a:solidFill>
              <a:uFill>
                <a:solidFill>
                  <a:srgbClr val="ffffff"/>
                </a:solidFill>
              </a:uFill>
              <a:latin typeface="Arial"/>
            </a:endParaRPr>
          </a:p>
          <a:p>
            <a:pPr lvl="1" marL="743040" indent="-284400">
              <a:lnSpc>
                <a:spcPct val="100000"/>
              </a:lnSpc>
              <a:buClr>
                <a:srgbClr val="000000"/>
              </a:buClr>
              <a:buSzPct val="110000"/>
              <a:buFont typeface="Wingdings" charset="2"/>
              <a:buChar char=""/>
            </a:pPr>
            <a:r>
              <a:rPr b="0" lang="en-US" sz="1800" spc="-1" strike="noStrike">
                <a:solidFill>
                  <a:srgbClr val="000000"/>
                </a:solidFill>
                <a:uFill>
                  <a:solidFill>
                    <a:srgbClr val="ffffff"/>
                  </a:solidFill>
                </a:uFill>
                <a:latin typeface="Calibri"/>
                <a:ea typeface="DejaVu Sans"/>
              </a:rPr>
              <a:t>Extract overall speedup</a:t>
            </a: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a:p>
            <a:pPr marL="343080" indent="-341640">
              <a:lnSpc>
                <a:spcPct val="100000"/>
              </a:lnSpc>
              <a:buClr>
                <a:srgbClr val="a81e5b"/>
              </a:buClr>
              <a:buSzPct val="60000"/>
              <a:buFont typeface="Wingdings 2" charset="2"/>
              <a:buChar char=""/>
            </a:pPr>
            <a:r>
              <a:rPr b="1" lang="en-US" sz="2000" spc="-1" strike="noStrike">
                <a:solidFill>
                  <a:srgbClr val="000000"/>
                </a:solidFill>
                <a:uFill>
                  <a:solidFill>
                    <a:srgbClr val="ffffff"/>
                  </a:solidFill>
                </a:uFill>
                <a:latin typeface="Calibri"/>
                <a:ea typeface="DejaVu Sans"/>
              </a:rPr>
              <a:t>Every project is different – so adapt as needed</a:t>
            </a:r>
            <a:endParaRPr b="0" lang="en-US" sz="1800" spc="-1" strike="noStrike">
              <a:solidFill>
                <a:srgbClr val="000000"/>
              </a:solidFill>
              <a:uFill>
                <a:solidFill>
                  <a:srgbClr val="ffffff"/>
                </a:solidFill>
              </a:uFill>
              <a:latin typeface="Arial"/>
            </a:endParaRPr>
          </a:p>
          <a:p>
            <a:pPr marL="343080" indent="-341640">
              <a:lnSpc>
                <a:spcPct val="100000"/>
              </a:lnSpc>
              <a:buClr>
                <a:srgbClr val="a81e5b"/>
              </a:buClr>
              <a:buSzPct val="60000"/>
              <a:buFont typeface="Wingdings 2" charset="2"/>
              <a:buChar char=""/>
            </a:pPr>
            <a:r>
              <a:rPr b="1" lang="en-US" sz="2000" spc="-1" strike="noStrike">
                <a:solidFill>
                  <a:srgbClr val="000000"/>
                </a:solidFill>
                <a:uFill>
                  <a:solidFill>
                    <a:srgbClr val="ffffff"/>
                  </a:solidFill>
                </a:uFill>
                <a:latin typeface="Calibri"/>
                <a:ea typeface="DejaVu Sans"/>
              </a:rPr>
              <a:t>Focus on the most interesting things, don’t explain everything that will be in the final report.</a:t>
            </a:r>
            <a:endParaRPr b="0" lang="en-US" sz="1800" spc="-1" strike="noStrike">
              <a:solidFill>
                <a:srgbClr val="000000"/>
              </a:solidFill>
              <a:uFill>
                <a:solidFill>
                  <a:srgbClr val="ffffff"/>
                </a:solidFill>
              </a:uFill>
              <a:latin typeface="Arial"/>
            </a:endParaRPr>
          </a:p>
        </p:txBody>
      </p:sp>
    </p:spTree>
  </p:cSld>
  <p:timing>
    <p:tnLst>
      <p:par>
        <p:cTn id="33" dur="indefinite" restart="never" nodeType="tmRoot">
          <p:childTnLst>
            <p:seq>
              <p:cTn id="34"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7" name="CustomShape 1"/>
          <p:cNvSpPr/>
          <p:nvPr/>
        </p:nvSpPr>
        <p:spPr>
          <a:xfrm>
            <a:off x="357840" y="380880"/>
            <a:ext cx="8327520" cy="760680"/>
          </a:xfrm>
          <a:prstGeom prst="rect">
            <a:avLst/>
          </a:prstGeom>
          <a:noFill/>
          <a:ln>
            <a:noFill/>
          </a:ln>
        </p:spPr>
        <p:style>
          <a:lnRef idx="0"/>
          <a:fillRef idx="0"/>
          <a:effectRef idx="0"/>
          <a:fontRef idx="minor"/>
        </p:style>
        <p:txBody>
          <a:bodyPr lIns="90000" rIns="90000" tIns="91440" bIns="45000"/>
          <a:p>
            <a:pPr marL="119160" indent="-117720">
              <a:lnSpc>
                <a:spcPct val="100000"/>
              </a:lnSpc>
            </a:pPr>
            <a:r>
              <a:rPr b="1" lang="en-US" sz="3600" spc="-1" strike="noStrike">
                <a:solidFill>
                  <a:srgbClr val="000000"/>
                </a:solidFill>
                <a:uFill>
                  <a:solidFill>
                    <a:srgbClr val="ffffff"/>
                  </a:solidFill>
                </a:uFill>
                <a:latin typeface="Calibri"/>
                <a:ea typeface="DejaVu Sans"/>
              </a:rPr>
              <a:t>Try to Make Nice Plots</a:t>
            </a:r>
            <a:endParaRPr b="0" lang="en-US" sz="1800" spc="-1" strike="noStrike">
              <a:solidFill>
                <a:srgbClr val="000000"/>
              </a:solidFill>
              <a:uFill>
                <a:solidFill>
                  <a:srgbClr val="ffffff"/>
                </a:solidFill>
              </a:uFill>
              <a:latin typeface="Arial"/>
            </a:endParaRPr>
          </a:p>
        </p:txBody>
      </p:sp>
      <p:graphicFrame>
        <p:nvGraphicFramePr>
          <p:cNvPr id="248" name="Object 2"/>
          <p:cNvGraphicFramePr/>
          <p:nvPr/>
        </p:nvGraphicFramePr>
        <p:xfrm>
          <a:off x="1156680" y="2071800"/>
          <a:ext cx="7262280" cy="4136040"/>
        </p:xfrm>
        <a:graphic>
          <a:graphicData uri="http://schemas.openxmlformats.org/drawingml/2006/chart">
            <c:chart xmlns:c="http://schemas.openxmlformats.org/drawingml/2006/chart" xmlns:r="http://schemas.openxmlformats.org/officeDocument/2006/relationships" r:id="rId1"/>
          </a:graphicData>
        </a:graphic>
      </p:graphicFrame>
      <p:sp>
        <p:nvSpPr>
          <p:cNvPr id="249" name="CustomShape 2"/>
          <p:cNvSpPr/>
          <p:nvPr/>
        </p:nvSpPr>
        <p:spPr>
          <a:xfrm>
            <a:off x="1066680" y="1503720"/>
            <a:ext cx="5621760" cy="898560"/>
          </a:xfrm>
          <a:prstGeom prst="rect">
            <a:avLst/>
          </a:prstGeom>
          <a:noFill/>
          <a:ln>
            <a:noFill/>
          </a:ln>
        </p:spPr>
        <p:style>
          <a:lnRef idx="0"/>
          <a:fillRef idx="0"/>
          <a:effectRef idx="0"/>
          <a:fontRef idx="minor"/>
        </p:style>
        <p:txBody>
          <a:bodyPr lIns="90000" rIns="90000" tIns="45000" bIns="45000"/>
          <a:p>
            <a:pPr>
              <a:lnSpc>
                <a:spcPct val="100000"/>
              </a:lnSpc>
            </a:pPr>
            <a:r>
              <a:rPr b="1" lang="en-US" sz="1800" spc="-1" strike="noStrike">
                <a:solidFill>
                  <a:srgbClr val="000000"/>
                </a:solidFill>
                <a:uFill>
                  <a:solidFill>
                    <a:srgbClr val="ffffff"/>
                  </a:solidFill>
                </a:uFill>
                <a:latin typeface="Gill Sans MT"/>
                <a:ea typeface="DejaVu Sans"/>
              </a:rPr>
              <a:t>DFT 2</a:t>
            </a:r>
            <a:r>
              <a:rPr b="1" lang="en-US" sz="1800" spc="-1" strike="noStrike" baseline="50000">
                <a:solidFill>
                  <a:srgbClr val="000000"/>
                </a:solidFill>
                <a:uFill>
                  <a:solidFill>
                    <a:srgbClr val="ffffff"/>
                  </a:solidFill>
                </a:uFill>
                <a:latin typeface="Gill Sans MT"/>
                <a:ea typeface="DejaVu Sans"/>
              </a:rPr>
              <a:t>n</a:t>
            </a:r>
            <a:r>
              <a:rPr b="1" lang="en-US" sz="1800" spc="-1" strike="noStrike">
                <a:solidFill>
                  <a:srgbClr val="000000"/>
                </a:solidFill>
                <a:uFill>
                  <a:solidFill>
                    <a:srgbClr val="ffffff"/>
                  </a:solidFill>
                </a:uFill>
                <a:latin typeface="Gill Sans MT"/>
                <a:ea typeface="DejaVu Sans"/>
              </a:rPr>
              <a:t> (single precision</a:t>
            </a:r>
            <a:r>
              <a:rPr b="1" i="1" lang="en-US" sz="1800" spc="-1" strike="noStrike">
                <a:solidFill>
                  <a:srgbClr val="000000"/>
                </a:solidFill>
                <a:uFill>
                  <a:solidFill>
                    <a:srgbClr val="ffffff"/>
                  </a:solidFill>
                </a:uFill>
                <a:latin typeface="Gill Sans MT"/>
                <a:ea typeface="DejaVu Sans"/>
              </a:rPr>
              <a:t>)</a:t>
            </a:r>
            <a:r>
              <a:rPr b="1" lang="en-US" sz="1800" spc="-1" strike="noStrike">
                <a:solidFill>
                  <a:srgbClr val="000000"/>
                </a:solidFill>
                <a:uFill>
                  <a:solidFill>
                    <a:srgbClr val="ffffff"/>
                  </a:solidFill>
                </a:uFill>
                <a:latin typeface="Gill Sans MT"/>
                <a:ea typeface="DejaVu Sans"/>
              </a:rPr>
              <a:t> on Pentium 4, 2.53 GHz</a:t>
            </a:r>
            <a:endParaRPr b="0" lang="en-US" sz="1800" spc="-1" strike="noStrike">
              <a:solidFill>
                <a:srgbClr val="000000"/>
              </a:solidFill>
              <a:uFill>
                <a:solidFill>
                  <a:srgbClr val="ffffff"/>
                </a:solidFill>
              </a:uFill>
              <a:latin typeface="Arial"/>
            </a:endParaRPr>
          </a:p>
          <a:p>
            <a:pPr>
              <a:lnSpc>
                <a:spcPct val="100000"/>
              </a:lnSpc>
            </a:pPr>
            <a:r>
              <a:rPr b="0" lang="en-US" sz="1600" spc="-1" strike="noStrike">
                <a:solidFill>
                  <a:srgbClr val="000000"/>
                </a:solidFill>
                <a:uFill>
                  <a:solidFill>
                    <a:srgbClr val="ffffff"/>
                  </a:solidFill>
                </a:uFill>
                <a:latin typeface="Gill Sans MT"/>
                <a:ea typeface="DejaVu Sans"/>
              </a:rPr>
              <a:t>[Gflop/s]</a:t>
            </a:r>
            <a:endParaRPr b="0" lang="en-US" sz="1800" spc="-1" strike="noStrike">
              <a:solidFill>
                <a:srgbClr val="000000"/>
              </a:solidFill>
              <a:uFill>
                <a:solidFill>
                  <a:srgbClr val="ffffff"/>
                </a:solidFill>
              </a:uFill>
              <a:latin typeface="Arial"/>
            </a:endParaRPr>
          </a:p>
        </p:txBody>
      </p:sp>
      <p:sp>
        <p:nvSpPr>
          <p:cNvPr id="250" name="CustomShape 3"/>
          <p:cNvSpPr/>
          <p:nvPr/>
        </p:nvSpPr>
        <p:spPr>
          <a:xfrm>
            <a:off x="4201200" y="6019920"/>
            <a:ext cx="340200" cy="39420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2000" spc="-1" strike="noStrike">
                <a:solidFill>
                  <a:srgbClr val="000000"/>
                </a:solidFill>
                <a:uFill>
                  <a:solidFill>
                    <a:srgbClr val="ffffff"/>
                  </a:solidFill>
                </a:uFill>
                <a:latin typeface="Gill Sans MT"/>
                <a:ea typeface="DejaVu Sans"/>
              </a:rPr>
              <a:t>n</a:t>
            </a:r>
            <a:endParaRPr b="0" lang="en-US" sz="1800" spc="-1" strike="noStrike">
              <a:solidFill>
                <a:srgbClr val="000000"/>
              </a:solidFill>
              <a:uFill>
                <a:solidFill>
                  <a:srgbClr val="ffffff"/>
                </a:solidFill>
              </a:uFill>
              <a:latin typeface="Arial"/>
            </a:endParaRPr>
          </a:p>
        </p:txBody>
      </p:sp>
      <p:sp>
        <p:nvSpPr>
          <p:cNvPr id="251" name="CustomShape 4"/>
          <p:cNvSpPr/>
          <p:nvPr/>
        </p:nvSpPr>
        <p:spPr>
          <a:xfrm>
            <a:off x="4019760" y="2290320"/>
            <a:ext cx="1339920" cy="332640"/>
          </a:xfrm>
          <a:prstGeom prst="rect">
            <a:avLst/>
          </a:prstGeom>
          <a:noFill/>
          <a:ln>
            <a:noFill/>
          </a:ln>
        </p:spPr>
        <p:style>
          <a:lnRef idx="0"/>
          <a:fillRef idx="0"/>
          <a:effectRef idx="0"/>
          <a:fontRef idx="minor"/>
        </p:style>
        <p:txBody>
          <a:bodyPr wrap="none" lIns="90000" rIns="90000" tIns="45000" bIns="45000"/>
          <a:p>
            <a:pPr>
              <a:lnSpc>
                <a:spcPct val="100000"/>
              </a:lnSpc>
            </a:pPr>
            <a:r>
              <a:rPr b="1" lang="en-US" sz="1600" spc="-1" strike="noStrike">
                <a:solidFill>
                  <a:srgbClr val="a03232"/>
                </a:solidFill>
                <a:uFill>
                  <a:solidFill>
                    <a:srgbClr val="ffffff"/>
                  </a:solidFill>
                </a:uFill>
                <a:latin typeface="Gill Sans MT"/>
                <a:ea typeface="DejaVu Sans"/>
              </a:rPr>
              <a:t>Spiral SSE</a:t>
            </a:r>
            <a:endParaRPr b="0" lang="en-US" sz="1800" spc="-1" strike="noStrike">
              <a:solidFill>
                <a:srgbClr val="000000"/>
              </a:solidFill>
              <a:uFill>
                <a:solidFill>
                  <a:srgbClr val="ffffff"/>
                </a:solidFill>
              </a:uFill>
              <a:latin typeface="Arial"/>
            </a:endParaRPr>
          </a:p>
        </p:txBody>
      </p:sp>
      <p:sp>
        <p:nvSpPr>
          <p:cNvPr id="252" name="CustomShape 5"/>
          <p:cNvSpPr/>
          <p:nvPr/>
        </p:nvSpPr>
        <p:spPr>
          <a:xfrm>
            <a:off x="2908080" y="3371760"/>
            <a:ext cx="1111320" cy="33264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600" spc="-1" strike="noStrike">
                <a:solidFill>
                  <a:srgbClr val="003e88"/>
                </a:solidFill>
                <a:uFill>
                  <a:solidFill>
                    <a:srgbClr val="ffffff"/>
                  </a:solidFill>
                </a:uFill>
                <a:latin typeface="Gill Sans MT"/>
                <a:ea typeface="DejaVu Sans"/>
              </a:rPr>
              <a:t>Intel MKL</a:t>
            </a:r>
            <a:endParaRPr b="0" lang="en-US" sz="1800" spc="-1" strike="noStrike">
              <a:solidFill>
                <a:srgbClr val="000000"/>
              </a:solidFill>
              <a:uFill>
                <a:solidFill>
                  <a:srgbClr val="ffffff"/>
                </a:solidFill>
              </a:uFill>
              <a:latin typeface="Arial"/>
            </a:endParaRPr>
          </a:p>
        </p:txBody>
      </p:sp>
      <p:sp>
        <p:nvSpPr>
          <p:cNvPr id="253" name="CustomShape 6"/>
          <p:cNvSpPr/>
          <p:nvPr/>
        </p:nvSpPr>
        <p:spPr>
          <a:xfrm>
            <a:off x="3163320" y="4919040"/>
            <a:ext cx="961920" cy="33264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600" spc="-1" strike="noStrike">
                <a:solidFill>
                  <a:srgbClr val="595959"/>
                </a:solidFill>
                <a:uFill>
                  <a:solidFill>
                    <a:srgbClr val="ffffff"/>
                  </a:solidFill>
                </a:uFill>
                <a:latin typeface="Gill Sans MT"/>
                <a:ea typeface="DejaVu Sans"/>
              </a:rPr>
              <a:t>Spiral C</a:t>
            </a:r>
            <a:endParaRPr b="0" lang="en-US" sz="1800" spc="-1" strike="noStrike">
              <a:solidFill>
                <a:srgbClr val="000000"/>
              </a:solidFill>
              <a:uFill>
                <a:solidFill>
                  <a:srgbClr val="ffffff"/>
                </a:solidFill>
              </a:uFill>
              <a:latin typeface="Arial"/>
            </a:endParaRPr>
          </a:p>
        </p:txBody>
      </p:sp>
      <p:sp>
        <p:nvSpPr>
          <p:cNvPr id="254" name="CustomShape 7"/>
          <p:cNvSpPr/>
          <p:nvPr/>
        </p:nvSpPr>
        <p:spPr>
          <a:xfrm>
            <a:off x="4037760" y="3973320"/>
            <a:ext cx="2085120" cy="33264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600" spc="-1" strike="noStrike">
                <a:solidFill>
                  <a:srgbClr val="595959"/>
                </a:solidFill>
                <a:uFill>
                  <a:solidFill>
                    <a:srgbClr val="ffffff"/>
                  </a:solidFill>
                </a:uFill>
                <a:latin typeface="Gill Sans MT"/>
                <a:ea typeface="DejaVu Sans"/>
              </a:rPr>
              <a:t>Spiral C vectorized</a:t>
            </a:r>
            <a:endParaRPr b="0" lang="en-US" sz="1800" spc="-1" strike="noStrike">
              <a:solidFill>
                <a:srgbClr val="000000"/>
              </a:solidFill>
              <a:uFill>
                <a:solidFill>
                  <a:srgbClr val="ffffff"/>
                </a:solidFill>
              </a:uFill>
              <a:latin typeface="Arial"/>
            </a:endParaRPr>
          </a:p>
        </p:txBody>
      </p:sp>
    </p:spTree>
  </p:cSld>
  <p:timing>
    <p:tnLst>
      <p:par>
        <p:cTn id="35" dur="indefinite" restart="never" nodeType="tmRoot">
          <p:childTnLst>
            <p:seq>
              <p:cTn id="36"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CustomShape 1"/>
          <p:cNvSpPr/>
          <p:nvPr/>
        </p:nvSpPr>
        <p:spPr>
          <a:xfrm>
            <a:off x="363960" y="380880"/>
            <a:ext cx="8404560" cy="760680"/>
          </a:xfrm>
          <a:prstGeom prst="rect">
            <a:avLst/>
          </a:prstGeom>
          <a:noFill/>
          <a:ln>
            <a:noFill/>
          </a:ln>
        </p:spPr>
        <p:style>
          <a:lnRef idx="0"/>
          <a:fillRef idx="0"/>
          <a:effectRef idx="0"/>
          <a:fontRef idx="minor"/>
        </p:style>
        <p:txBody>
          <a:bodyPr lIns="90000" rIns="90000" tIns="91440" bIns="45000"/>
          <a:p>
            <a:pPr marL="119160" indent="-117720">
              <a:lnSpc>
                <a:spcPct val="100000"/>
              </a:lnSpc>
            </a:pPr>
            <a:r>
              <a:rPr b="1" lang="en-US" sz="3600" spc="-1" strike="noStrike">
                <a:solidFill>
                  <a:srgbClr val="000000"/>
                </a:solidFill>
                <a:uFill>
                  <a:solidFill>
                    <a:srgbClr val="ffffff"/>
                  </a:solidFill>
                </a:uFill>
                <a:latin typeface="Calibri"/>
                <a:ea typeface="DejaVu Sans"/>
              </a:rPr>
              <a:t>Algorithm</a:t>
            </a:r>
            <a:endParaRPr b="0" lang="en-US" sz="1800" spc="-1" strike="noStrike">
              <a:solidFill>
                <a:srgbClr val="000000"/>
              </a:solidFill>
              <a:uFill>
                <a:solidFill>
                  <a:srgbClr val="ffffff"/>
                </a:solidFill>
              </a:uFill>
              <a:latin typeface="Arial"/>
            </a:endParaRPr>
          </a:p>
        </p:txBody>
      </p:sp>
      <p:pic>
        <p:nvPicPr>
          <p:cNvPr id="117" name="Picture 3" descr=""/>
          <p:cNvPicPr/>
          <p:nvPr/>
        </p:nvPicPr>
        <p:blipFill>
          <a:blip r:embed="rId1"/>
          <a:srcRect l="0" t="0" r="45679" b="0"/>
          <a:stretch/>
        </p:blipFill>
        <p:spPr>
          <a:xfrm>
            <a:off x="336600" y="1523880"/>
            <a:ext cx="8469000" cy="4494240"/>
          </a:xfrm>
          <a:prstGeom prst="rect">
            <a:avLst/>
          </a:prstGeom>
          <a:ln>
            <a:noFill/>
          </a:ln>
        </p:spPr>
      </p:pic>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8" name="CustomShape 1"/>
          <p:cNvSpPr/>
          <p:nvPr/>
        </p:nvSpPr>
        <p:spPr>
          <a:xfrm>
            <a:off x="363960" y="380880"/>
            <a:ext cx="8404560" cy="760680"/>
          </a:xfrm>
          <a:prstGeom prst="rect">
            <a:avLst/>
          </a:prstGeom>
          <a:noFill/>
          <a:ln>
            <a:noFill/>
          </a:ln>
        </p:spPr>
        <p:style>
          <a:lnRef idx="0"/>
          <a:fillRef idx="0"/>
          <a:effectRef idx="0"/>
          <a:fontRef idx="minor"/>
        </p:style>
        <p:txBody>
          <a:bodyPr lIns="90000" rIns="90000" tIns="91440" bIns="45000"/>
          <a:p>
            <a:pPr marL="119160" indent="-117720">
              <a:lnSpc>
                <a:spcPct val="100000"/>
              </a:lnSpc>
            </a:pPr>
            <a:r>
              <a:rPr b="1" lang="en-US" sz="3600" spc="-1" strike="noStrike">
                <a:solidFill>
                  <a:srgbClr val="000000"/>
                </a:solidFill>
                <a:uFill>
                  <a:solidFill>
                    <a:srgbClr val="ffffff"/>
                  </a:solidFill>
                </a:uFill>
                <a:latin typeface="Calibri"/>
                <a:ea typeface="DejaVu Sans"/>
              </a:rPr>
              <a:t>Algorithm on MNIST</a:t>
            </a:r>
            <a:endParaRPr b="0" lang="en-US" sz="1800" spc="-1" strike="noStrike">
              <a:solidFill>
                <a:srgbClr val="000000"/>
              </a:solidFill>
              <a:uFill>
                <a:solidFill>
                  <a:srgbClr val="ffffff"/>
                </a:solidFill>
              </a:uFill>
              <a:latin typeface="Arial"/>
            </a:endParaRPr>
          </a:p>
        </p:txBody>
      </p:sp>
      <p:pic>
        <p:nvPicPr>
          <p:cNvPr id="119" name="Picture 3" descr=""/>
          <p:cNvPicPr/>
          <p:nvPr/>
        </p:nvPicPr>
        <p:blipFill>
          <a:blip r:embed="rId1"/>
          <a:stretch/>
        </p:blipFill>
        <p:spPr>
          <a:xfrm>
            <a:off x="1408320" y="1279080"/>
            <a:ext cx="6325920" cy="5577480"/>
          </a:xfrm>
          <a:prstGeom prst="rect">
            <a:avLst/>
          </a:prstGeom>
          <a:ln>
            <a:noFill/>
          </a:ln>
        </p:spPr>
      </p:pic>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CustomShape 1"/>
          <p:cNvSpPr/>
          <p:nvPr/>
        </p:nvSpPr>
        <p:spPr>
          <a:xfrm>
            <a:off x="363960" y="380880"/>
            <a:ext cx="8404560" cy="760680"/>
          </a:xfrm>
          <a:prstGeom prst="rect">
            <a:avLst/>
          </a:prstGeom>
          <a:noFill/>
          <a:ln>
            <a:noFill/>
          </a:ln>
        </p:spPr>
        <p:style>
          <a:lnRef idx="0"/>
          <a:fillRef idx="0"/>
          <a:effectRef idx="0"/>
          <a:fontRef idx="minor"/>
        </p:style>
        <p:txBody>
          <a:bodyPr lIns="90000" rIns="90000" tIns="91440" bIns="45000"/>
          <a:p>
            <a:pPr marL="119160" indent="-117720">
              <a:lnSpc>
                <a:spcPct val="100000"/>
              </a:lnSpc>
            </a:pPr>
            <a:r>
              <a:rPr b="1" lang="en-US" sz="3600" spc="-1" strike="noStrike">
                <a:solidFill>
                  <a:srgbClr val="000000"/>
                </a:solidFill>
                <a:uFill>
                  <a:solidFill>
                    <a:srgbClr val="ffffff"/>
                  </a:solidFill>
                </a:uFill>
                <a:latin typeface="Calibri"/>
                <a:ea typeface="DejaVu Sans"/>
              </a:rPr>
              <a:t>Algorithm as we implemented it</a:t>
            </a:r>
            <a:endParaRPr b="0" lang="en-US" sz="1800" spc="-1" strike="noStrike">
              <a:solidFill>
                <a:srgbClr val="000000"/>
              </a:solidFill>
              <a:uFill>
                <a:solidFill>
                  <a:srgbClr val="ffffff"/>
                </a:solidFill>
              </a:uFill>
              <a:latin typeface="Arial"/>
            </a:endParaRPr>
          </a:p>
        </p:txBody>
      </p:sp>
      <p:pic>
        <p:nvPicPr>
          <p:cNvPr id="121" name="Picture 2" descr=""/>
          <p:cNvPicPr/>
          <p:nvPr/>
        </p:nvPicPr>
        <p:blipFill>
          <a:blip r:embed="rId1"/>
          <a:stretch/>
        </p:blipFill>
        <p:spPr>
          <a:xfrm>
            <a:off x="1091880" y="1143000"/>
            <a:ext cx="7898040" cy="5041440"/>
          </a:xfrm>
          <a:prstGeom prst="rect">
            <a:avLst/>
          </a:prstGeom>
          <a:ln>
            <a:noFill/>
          </a:ln>
        </p:spPr>
      </p:pic>
      <p:sp>
        <p:nvSpPr>
          <p:cNvPr id="122" name="CustomShape 2"/>
          <p:cNvSpPr/>
          <p:nvPr/>
        </p:nvSpPr>
        <p:spPr>
          <a:xfrm>
            <a:off x="902160" y="2209680"/>
            <a:ext cx="298080" cy="1721160"/>
          </a:xfrm>
          <a:prstGeom prst="leftBrace">
            <a:avLst>
              <a:gd name="adj1" fmla="val 39429"/>
              <a:gd name="adj2" fmla="val 50000"/>
            </a:avLst>
          </a:prstGeom>
          <a:noFill/>
          <a:ln w="38160">
            <a:solidFill>
              <a:srgbClr val="ffc000"/>
            </a:solidFill>
            <a:miter/>
          </a:ln>
        </p:spPr>
        <p:style>
          <a:lnRef idx="0"/>
          <a:fillRef idx="0"/>
          <a:effectRef idx="0"/>
          <a:fontRef idx="minor"/>
        </p:style>
      </p:sp>
      <p:sp>
        <p:nvSpPr>
          <p:cNvPr id="123" name="CustomShape 3"/>
          <p:cNvSpPr/>
          <p:nvPr/>
        </p:nvSpPr>
        <p:spPr>
          <a:xfrm>
            <a:off x="907200" y="1600200"/>
            <a:ext cx="298080" cy="608040"/>
          </a:xfrm>
          <a:prstGeom prst="leftBrace">
            <a:avLst>
              <a:gd name="adj1" fmla="val 31601"/>
              <a:gd name="adj2" fmla="val 50000"/>
            </a:avLst>
          </a:prstGeom>
          <a:noFill/>
          <a:ln w="38160">
            <a:solidFill>
              <a:schemeClr val="accent2"/>
            </a:solidFill>
            <a:miter/>
          </a:ln>
        </p:spPr>
        <p:style>
          <a:lnRef idx="0"/>
          <a:fillRef idx="0"/>
          <a:effectRef idx="0"/>
          <a:fontRef idx="minor"/>
        </p:style>
      </p:sp>
      <p:sp>
        <p:nvSpPr>
          <p:cNvPr id="124" name="CustomShape 4"/>
          <p:cNvSpPr/>
          <p:nvPr/>
        </p:nvSpPr>
        <p:spPr>
          <a:xfrm>
            <a:off x="902160" y="4419720"/>
            <a:ext cx="298080" cy="1765080"/>
          </a:xfrm>
          <a:prstGeom prst="leftBrace">
            <a:avLst>
              <a:gd name="adj1" fmla="val 39428"/>
              <a:gd name="adj2" fmla="val 50479"/>
            </a:avLst>
          </a:prstGeom>
          <a:noFill/>
          <a:ln w="38160">
            <a:solidFill>
              <a:srgbClr val="c00000"/>
            </a:solidFill>
            <a:miter/>
          </a:ln>
        </p:spPr>
        <p:style>
          <a:lnRef idx="0"/>
          <a:fillRef idx="0"/>
          <a:effectRef idx="0"/>
          <a:fontRef idx="minor"/>
        </p:style>
      </p:sp>
      <p:sp>
        <p:nvSpPr>
          <p:cNvPr id="125" name="CustomShape 5"/>
          <p:cNvSpPr/>
          <p:nvPr/>
        </p:nvSpPr>
        <p:spPr>
          <a:xfrm>
            <a:off x="-19800" y="1695240"/>
            <a:ext cx="1041120" cy="394200"/>
          </a:xfrm>
          <a:prstGeom prst="rect">
            <a:avLst/>
          </a:prstGeom>
          <a:noFill/>
          <a:ln w="6480">
            <a:noFill/>
          </a:ln>
        </p:spPr>
        <p:style>
          <a:lnRef idx="0"/>
          <a:fillRef idx="0"/>
          <a:effectRef idx="0"/>
          <a:fontRef idx="minor"/>
        </p:style>
        <p:txBody>
          <a:bodyPr wrap="none" lIns="90000" rIns="90000" tIns="45000" bIns="45000"/>
          <a:p>
            <a:pPr>
              <a:lnSpc>
                <a:spcPct val="100000"/>
              </a:lnSpc>
            </a:pPr>
            <a:r>
              <a:rPr b="1" lang="en-US" sz="2000" spc="-1" strike="noStrike">
                <a:solidFill>
                  <a:srgbClr val="005c3c"/>
                </a:solidFill>
                <a:uFill>
                  <a:solidFill>
                    <a:srgbClr val="ffffff"/>
                  </a:solidFill>
                </a:uFill>
                <a:latin typeface="Calibri"/>
                <a:ea typeface="DejaVu Sans"/>
              </a:rPr>
              <a:t>Part 1</a:t>
            </a:r>
            <a:endParaRPr b="0" lang="en-US" sz="1800" spc="-1" strike="noStrike">
              <a:solidFill>
                <a:srgbClr val="000000"/>
              </a:solidFill>
              <a:uFill>
                <a:solidFill>
                  <a:srgbClr val="ffffff"/>
                </a:solidFill>
              </a:uFill>
              <a:latin typeface="Arial"/>
            </a:endParaRPr>
          </a:p>
        </p:txBody>
      </p:sp>
      <p:sp>
        <p:nvSpPr>
          <p:cNvPr id="126" name="CustomShape 6"/>
          <p:cNvSpPr/>
          <p:nvPr/>
        </p:nvSpPr>
        <p:spPr>
          <a:xfrm>
            <a:off x="-105840" y="2651760"/>
            <a:ext cx="1213200" cy="394200"/>
          </a:xfrm>
          <a:prstGeom prst="rect">
            <a:avLst/>
          </a:prstGeom>
          <a:noFill/>
          <a:ln w="6480">
            <a:noFill/>
          </a:ln>
        </p:spPr>
        <p:style>
          <a:lnRef idx="0"/>
          <a:fillRef idx="0"/>
          <a:effectRef idx="0"/>
          <a:fontRef idx="minor"/>
        </p:style>
        <p:txBody>
          <a:bodyPr wrap="none" lIns="90000" rIns="90000" tIns="45000" bIns="45000"/>
          <a:p>
            <a:pPr>
              <a:lnSpc>
                <a:spcPct val="100000"/>
              </a:lnSpc>
            </a:pPr>
            <a:r>
              <a:rPr b="1" lang="en-US" sz="2000" spc="-1" strike="noStrike">
                <a:solidFill>
                  <a:srgbClr val="ffc000"/>
                </a:solidFill>
                <a:uFill>
                  <a:solidFill>
                    <a:srgbClr val="ffffff"/>
                  </a:solidFill>
                </a:uFill>
                <a:latin typeface="Calibri"/>
                <a:ea typeface="DejaVu Sans"/>
              </a:rPr>
              <a:t>Part 2a</a:t>
            </a:r>
            <a:endParaRPr b="0" lang="en-US" sz="1800" spc="-1" strike="noStrike">
              <a:solidFill>
                <a:srgbClr val="000000"/>
              </a:solidFill>
              <a:uFill>
                <a:solidFill>
                  <a:srgbClr val="ffffff"/>
                </a:solidFill>
              </a:uFill>
              <a:latin typeface="Arial"/>
            </a:endParaRPr>
          </a:p>
        </p:txBody>
      </p:sp>
      <p:sp>
        <p:nvSpPr>
          <p:cNvPr id="127" name="CustomShape 7"/>
          <p:cNvSpPr/>
          <p:nvPr/>
        </p:nvSpPr>
        <p:spPr>
          <a:xfrm>
            <a:off x="-24120" y="5102640"/>
            <a:ext cx="1041120" cy="394200"/>
          </a:xfrm>
          <a:prstGeom prst="rect">
            <a:avLst/>
          </a:prstGeom>
          <a:noFill/>
          <a:ln w="6480">
            <a:noFill/>
          </a:ln>
        </p:spPr>
        <p:style>
          <a:lnRef idx="0"/>
          <a:fillRef idx="0"/>
          <a:effectRef idx="0"/>
          <a:fontRef idx="minor"/>
        </p:style>
        <p:txBody>
          <a:bodyPr wrap="none" lIns="90000" rIns="90000" tIns="45000" bIns="45000"/>
          <a:p>
            <a:pPr>
              <a:lnSpc>
                <a:spcPct val="100000"/>
              </a:lnSpc>
            </a:pPr>
            <a:r>
              <a:rPr b="1" lang="en-US" sz="2000" spc="-1" strike="noStrike">
                <a:solidFill>
                  <a:srgbClr val="c00000"/>
                </a:solidFill>
                <a:uFill>
                  <a:solidFill>
                    <a:srgbClr val="ffffff"/>
                  </a:solidFill>
                </a:uFill>
                <a:latin typeface="Calibri"/>
                <a:ea typeface="DejaVu Sans"/>
              </a:rPr>
              <a:t>Part 3</a:t>
            </a:r>
            <a:endParaRPr b="0" lang="en-US" sz="1800" spc="-1" strike="noStrike">
              <a:solidFill>
                <a:srgbClr val="000000"/>
              </a:solidFill>
              <a:uFill>
                <a:solidFill>
                  <a:srgbClr val="ffffff"/>
                </a:solidFill>
              </a:uFill>
              <a:latin typeface="Arial"/>
            </a:endParaRPr>
          </a:p>
        </p:txBody>
      </p:sp>
      <p:sp>
        <p:nvSpPr>
          <p:cNvPr id="128" name="CustomShape 8"/>
          <p:cNvSpPr/>
          <p:nvPr/>
        </p:nvSpPr>
        <p:spPr>
          <a:xfrm>
            <a:off x="0" y="3890520"/>
            <a:ext cx="1919160" cy="680400"/>
          </a:xfrm>
          <a:prstGeom prst="rect">
            <a:avLst/>
          </a:prstGeom>
          <a:noFill/>
          <a:ln>
            <a:noFill/>
          </a:ln>
        </p:spPr>
        <p:style>
          <a:lnRef idx="0"/>
          <a:fillRef idx="0"/>
          <a:effectRef idx="0"/>
          <a:fontRef idx="minor"/>
        </p:style>
        <p:txBody>
          <a:bodyPr lIns="90000" rIns="90000" tIns="45000" bIns="45000"/>
          <a:p>
            <a:pPr>
              <a:lnSpc>
                <a:spcPct val="100000"/>
              </a:lnSpc>
            </a:pPr>
            <a:r>
              <a:rPr b="1" lang="en-US" sz="2000" spc="-1" strike="noStrike">
                <a:solidFill>
                  <a:srgbClr val="ffc000"/>
                </a:solidFill>
                <a:uFill>
                  <a:solidFill>
                    <a:srgbClr val="ffffff"/>
                  </a:solidFill>
                </a:uFill>
                <a:latin typeface="Calibri"/>
                <a:ea typeface="DejaVu Sans"/>
              </a:rPr>
              <a:t>Part 2b</a:t>
            </a:r>
            <a:endParaRPr b="0" lang="en-US" sz="1800" spc="-1" strike="noStrike">
              <a:solidFill>
                <a:srgbClr val="000000"/>
              </a:solidFill>
              <a:uFill>
                <a:solidFill>
                  <a:srgbClr val="ffffff"/>
                </a:solidFill>
              </a:uFill>
              <a:latin typeface="Arial"/>
            </a:endParaRPr>
          </a:p>
        </p:txBody>
      </p:sp>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CustomShape 1"/>
          <p:cNvSpPr/>
          <p:nvPr/>
        </p:nvSpPr>
        <p:spPr>
          <a:xfrm>
            <a:off x="363960" y="380880"/>
            <a:ext cx="8404560" cy="760680"/>
          </a:xfrm>
          <a:prstGeom prst="rect">
            <a:avLst/>
          </a:prstGeom>
          <a:noFill/>
          <a:ln>
            <a:noFill/>
          </a:ln>
        </p:spPr>
        <p:style>
          <a:lnRef idx="0"/>
          <a:fillRef idx="0"/>
          <a:effectRef idx="0"/>
          <a:fontRef idx="minor"/>
        </p:style>
        <p:txBody>
          <a:bodyPr lIns="90000" rIns="90000" tIns="91440" bIns="45000"/>
          <a:p>
            <a:pPr marL="119160" indent="-117720">
              <a:lnSpc>
                <a:spcPct val="100000"/>
              </a:lnSpc>
            </a:pPr>
            <a:r>
              <a:rPr b="1" lang="en-US" sz="3600" spc="-1" strike="noStrike">
                <a:solidFill>
                  <a:srgbClr val="000000"/>
                </a:solidFill>
                <a:uFill>
                  <a:solidFill>
                    <a:srgbClr val="ffffff"/>
                  </a:solidFill>
                </a:uFill>
                <a:latin typeface="Calibri"/>
                <a:ea typeface="DejaVu Sans"/>
              </a:rPr>
              <a:t>Experimental Setup</a:t>
            </a:r>
            <a:endParaRPr b="0" lang="en-US" sz="1800" spc="-1" strike="noStrike">
              <a:solidFill>
                <a:srgbClr val="000000"/>
              </a:solidFill>
              <a:uFill>
                <a:solidFill>
                  <a:srgbClr val="ffffff"/>
                </a:solidFill>
              </a:uFill>
              <a:latin typeface="Arial"/>
            </a:endParaRPr>
          </a:p>
        </p:txBody>
      </p:sp>
      <p:sp>
        <p:nvSpPr>
          <p:cNvPr id="130" name="CustomShape 2"/>
          <p:cNvSpPr/>
          <p:nvPr/>
        </p:nvSpPr>
        <p:spPr>
          <a:xfrm>
            <a:off x="375840" y="3733920"/>
            <a:ext cx="7894800" cy="2598840"/>
          </a:xfrm>
          <a:prstGeom prst="rect">
            <a:avLst/>
          </a:prstGeom>
          <a:noFill/>
          <a:ln>
            <a:noFill/>
          </a:ln>
        </p:spPr>
        <p:style>
          <a:lnRef idx="0"/>
          <a:fillRef idx="0"/>
          <a:effectRef idx="0"/>
          <a:fontRef idx="minor"/>
        </p:style>
        <p:txBody>
          <a:bodyPr lIns="90000" rIns="90000" tIns="45000" bIns="45000"/>
          <a:p>
            <a:pPr marL="343080" indent="-341640">
              <a:lnSpc>
                <a:spcPct val="100000"/>
              </a:lnSpc>
              <a:buClr>
                <a:srgbClr val="a81e5b"/>
              </a:buClr>
              <a:buSzPct val="60000"/>
              <a:buFont typeface="Wingdings 2" charset="2"/>
              <a:buChar char=""/>
            </a:pPr>
            <a:r>
              <a:rPr b="1" lang="en-US" sz="1800" spc="-1" strike="noStrike">
                <a:solidFill>
                  <a:srgbClr val="000000"/>
                </a:solidFill>
                <a:uFill>
                  <a:solidFill>
                    <a:srgbClr val="ffffff"/>
                  </a:solidFill>
                </a:uFill>
                <a:latin typeface="Calibri"/>
                <a:ea typeface="DejaVu Sans"/>
              </a:rPr>
              <a:t>Euler III: </a:t>
            </a:r>
            <a:r>
              <a:rPr b="0" lang="en-US" sz="1800" spc="-1" strike="noStrike">
                <a:solidFill>
                  <a:srgbClr val="000000"/>
                </a:solidFill>
                <a:uFill>
                  <a:solidFill>
                    <a:srgbClr val="ffffff"/>
                  </a:solidFill>
                </a:uFill>
                <a:latin typeface="Calibri"/>
                <a:ea typeface="DejaVu Sans"/>
              </a:rPr>
              <a:t>Intel Xeon E5-1585Lv5 3.0 GHz</a:t>
            </a:r>
            <a:endParaRPr b="0" lang="en-US" sz="1800" spc="-1" strike="noStrike">
              <a:solidFill>
                <a:srgbClr val="000000"/>
              </a:solidFill>
              <a:uFill>
                <a:solidFill>
                  <a:srgbClr val="ffffff"/>
                </a:solidFill>
              </a:uFill>
              <a:latin typeface="Arial"/>
            </a:endParaRPr>
          </a:p>
          <a:p>
            <a:pPr marL="343080" indent="-341640">
              <a:lnSpc>
                <a:spcPct val="100000"/>
              </a:lnSpc>
              <a:buClr>
                <a:srgbClr val="a81e5b"/>
              </a:buClr>
              <a:buSzPct val="60000"/>
              <a:buFont typeface="Wingdings 2" charset="2"/>
              <a:buChar char=""/>
            </a:pPr>
            <a:r>
              <a:rPr b="1" lang="en-US" sz="1800" spc="-1" strike="noStrike">
                <a:solidFill>
                  <a:srgbClr val="000000"/>
                </a:solidFill>
                <a:uFill>
                  <a:solidFill>
                    <a:srgbClr val="ffffff"/>
                  </a:solidFill>
                </a:uFill>
                <a:latin typeface="Calibri"/>
                <a:ea typeface="DejaVu Sans"/>
              </a:rPr>
              <a:t>Architecture: </a:t>
            </a:r>
            <a:r>
              <a:rPr b="0" lang="en-US" sz="1800" spc="-1" strike="noStrike">
                <a:solidFill>
                  <a:srgbClr val="000000"/>
                </a:solidFill>
                <a:uFill>
                  <a:solidFill>
                    <a:srgbClr val="ffffff"/>
                  </a:solidFill>
                </a:uFill>
                <a:latin typeface="Calibri"/>
                <a:ea typeface="DejaVu Sans"/>
              </a:rPr>
              <a:t>Skylake (AVX2.0)</a:t>
            </a:r>
            <a:endParaRPr b="0" lang="en-US" sz="1800" spc="-1" strike="noStrike">
              <a:solidFill>
                <a:srgbClr val="000000"/>
              </a:solidFill>
              <a:uFill>
                <a:solidFill>
                  <a:srgbClr val="ffffff"/>
                </a:solidFill>
              </a:uFill>
              <a:latin typeface="Arial"/>
            </a:endParaRPr>
          </a:p>
          <a:p>
            <a:pPr marL="343080" indent="-341640">
              <a:lnSpc>
                <a:spcPct val="100000"/>
              </a:lnSpc>
              <a:buClr>
                <a:srgbClr val="a81e5b"/>
              </a:buClr>
              <a:buSzPct val="60000"/>
              <a:buFont typeface="Wingdings 2" charset="2"/>
              <a:buChar char=""/>
            </a:pPr>
            <a:r>
              <a:rPr b="1" lang="en-US" sz="1800" spc="-1" strike="noStrike">
                <a:solidFill>
                  <a:srgbClr val="000000"/>
                </a:solidFill>
                <a:uFill>
                  <a:solidFill>
                    <a:srgbClr val="ffffff"/>
                  </a:solidFill>
                </a:uFill>
                <a:latin typeface="Calibri"/>
                <a:ea typeface="DejaVu Sans"/>
              </a:rPr>
              <a:t>Cache:</a:t>
            </a:r>
            <a:endParaRPr b="0" lang="en-US" sz="1800" spc="-1" strike="noStrike">
              <a:solidFill>
                <a:srgbClr val="000000"/>
              </a:solidFill>
              <a:uFill>
                <a:solidFill>
                  <a:srgbClr val="ffffff"/>
                </a:solidFill>
              </a:uFill>
              <a:latin typeface="Arial"/>
            </a:endParaRPr>
          </a:p>
          <a:p>
            <a:pPr lvl="1" marL="743040" indent="-284400">
              <a:lnSpc>
                <a:spcPct val="100000"/>
              </a:lnSpc>
              <a:buClr>
                <a:srgbClr val="000000"/>
              </a:buClr>
              <a:buSzPct val="110000"/>
              <a:buFont typeface="Wingdings" charset="2"/>
              <a:buChar char=""/>
            </a:pPr>
            <a:r>
              <a:rPr b="0" lang="en-US" sz="1600" spc="-1" strike="noStrike">
                <a:solidFill>
                  <a:srgbClr val="000000"/>
                </a:solidFill>
                <a:uFill>
                  <a:solidFill>
                    <a:srgbClr val="ffffff"/>
                  </a:solidFill>
                </a:uFill>
                <a:latin typeface="Calibri"/>
                <a:ea typeface="DejaVu Sans"/>
              </a:rPr>
              <a:t>L1 Cache: 32 KB</a:t>
            </a:r>
            <a:endParaRPr b="0" lang="en-US" sz="1800" spc="-1" strike="noStrike">
              <a:solidFill>
                <a:srgbClr val="000000"/>
              </a:solidFill>
              <a:uFill>
                <a:solidFill>
                  <a:srgbClr val="ffffff"/>
                </a:solidFill>
              </a:uFill>
              <a:latin typeface="Arial"/>
            </a:endParaRPr>
          </a:p>
          <a:p>
            <a:pPr lvl="1" marL="743040" indent="-284400">
              <a:lnSpc>
                <a:spcPct val="100000"/>
              </a:lnSpc>
              <a:buClr>
                <a:srgbClr val="000000"/>
              </a:buClr>
              <a:buSzPct val="110000"/>
              <a:buFont typeface="Wingdings" charset="2"/>
              <a:buChar char=""/>
            </a:pPr>
            <a:r>
              <a:rPr b="0" lang="en-US" sz="1600" spc="-1" strike="noStrike">
                <a:solidFill>
                  <a:srgbClr val="000000"/>
                </a:solidFill>
                <a:uFill>
                  <a:solidFill>
                    <a:srgbClr val="ffffff"/>
                  </a:solidFill>
                </a:uFill>
                <a:latin typeface="Calibri"/>
                <a:ea typeface="DejaVu Sans"/>
              </a:rPr>
              <a:t>L2 Cache: 256 KB</a:t>
            </a:r>
            <a:endParaRPr b="0" lang="en-US" sz="1800" spc="-1" strike="noStrike">
              <a:solidFill>
                <a:srgbClr val="000000"/>
              </a:solidFill>
              <a:uFill>
                <a:solidFill>
                  <a:srgbClr val="ffffff"/>
                </a:solidFill>
              </a:uFill>
              <a:latin typeface="Arial"/>
            </a:endParaRPr>
          </a:p>
          <a:p>
            <a:pPr lvl="1" marL="743040" indent="-284400">
              <a:lnSpc>
                <a:spcPct val="100000"/>
              </a:lnSpc>
              <a:buClr>
                <a:srgbClr val="000000"/>
              </a:buClr>
              <a:buSzPct val="110000"/>
              <a:buFont typeface="Wingdings" charset="2"/>
              <a:buChar char=""/>
            </a:pPr>
            <a:r>
              <a:rPr b="0" lang="en-US" sz="1600" spc="-1" strike="noStrike">
                <a:solidFill>
                  <a:srgbClr val="000000"/>
                </a:solidFill>
                <a:uFill>
                  <a:solidFill>
                    <a:srgbClr val="ffffff"/>
                  </a:solidFill>
                </a:uFill>
                <a:latin typeface="Calibri"/>
                <a:ea typeface="DejaVu Sans"/>
              </a:rPr>
              <a:t>L3 Cache: 8 MB</a:t>
            </a:r>
            <a:endParaRPr b="0" lang="en-US" sz="1800" spc="-1" strike="noStrike">
              <a:solidFill>
                <a:srgbClr val="000000"/>
              </a:solidFill>
              <a:uFill>
                <a:solidFill>
                  <a:srgbClr val="ffffff"/>
                </a:solidFill>
              </a:uFill>
              <a:latin typeface="Arial"/>
            </a:endParaRPr>
          </a:p>
          <a:p>
            <a:pPr marL="343080" indent="-341640">
              <a:lnSpc>
                <a:spcPct val="100000"/>
              </a:lnSpc>
              <a:buClr>
                <a:srgbClr val="a81e5b"/>
              </a:buClr>
              <a:buSzPct val="60000"/>
              <a:buFont typeface="Wingdings 2" charset="2"/>
              <a:buChar char=""/>
            </a:pPr>
            <a:r>
              <a:rPr b="1" lang="en-US" sz="1800" spc="-1" strike="noStrike">
                <a:solidFill>
                  <a:srgbClr val="000000"/>
                </a:solidFill>
                <a:uFill>
                  <a:solidFill>
                    <a:srgbClr val="ffffff"/>
                  </a:solidFill>
                </a:uFill>
                <a:latin typeface="Calibri"/>
                <a:ea typeface="DejaVu Sans"/>
              </a:rPr>
              <a:t>Compiler: </a:t>
            </a:r>
            <a:r>
              <a:rPr b="0" lang="en-US" sz="1800" spc="-1" strike="noStrike">
                <a:solidFill>
                  <a:srgbClr val="000000"/>
                </a:solidFill>
                <a:uFill>
                  <a:solidFill>
                    <a:srgbClr val="ffffff"/>
                  </a:solidFill>
                </a:uFill>
                <a:latin typeface="Calibri"/>
                <a:ea typeface="DejaVu Sans"/>
              </a:rPr>
              <a:t>ICC 16.0</a:t>
            </a:r>
            <a:endParaRPr b="0" lang="en-US" sz="1800" spc="-1" strike="noStrike">
              <a:solidFill>
                <a:srgbClr val="000000"/>
              </a:solidFill>
              <a:uFill>
                <a:solidFill>
                  <a:srgbClr val="ffffff"/>
                </a:solidFill>
              </a:uFill>
              <a:latin typeface="Arial"/>
            </a:endParaRPr>
          </a:p>
        </p:txBody>
      </p:sp>
      <p:pic>
        <p:nvPicPr>
          <p:cNvPr id="131" name="Picture 3" descr=""/>
          <p:cNvPicPr/>
          <p:nvPr/>
        </p:nvPicPr>
        <p:blipFill>
          <a:blip r:embed="rId1"/>
          <a:stretch/>
        </p:blipFill>
        <p:spPr>
          <a:xfrm>
            <a:off x="0" y="1295280"/>
            <a:ext cx="9142560" cy="2284560"/>
          </a:xfrm>
          <a:prstGeom prst="rect">
            <a:avLst/>
          </a:prstGeom>
          <a:ln>
            <a:noFill/>
          </a:ln>
        </p:spPr>
      </p:pic>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2" name="CustomShape 1"/>
          <p:cNvSpPr/>
          <p:nvPr/>
        </p:nvSpPr>
        <p:spPr>
          <a:xfrm>
            <a:off x="363960" y="380880"/>
            <a:ext cx="8404560" cy="760680"/>
          </a:xfrm>
          <a:prstGeom prst="rect">
            <a:avLst/>
          </a:prstGeom>
          <a:noFill/>
          <a:ln>
            <a:noFill/>
          </a:ln>
        </p:spPr>
        <p:style>
          <a:lnRef idx="0"/>
          <a:fillRef idx="0"/>
          <a:effectRef idx="0"/>
          <a:fontRef idx="minor"/>
        </p:style>
        <p:txBody>
          <a:bodyPr lIns="90000" rIns="90000" tIns="91440" bIns="45000"/>
          <a:p>
            <a:pPr marL="119160" indent="-117720">
              <a:lnSpc>
                <a:spcPct val="100000"/>
              </a:lnSpc>
            </a:pPr>
            <a:r>
              <a:rPr b="1" lang="en-US" sz="3600" spc="-1" strike="noStrike">
                <a:solidFill>
                  <a:srgbClr val="000000"/>
                </a:solidFill>
                <a:uFill>
                  <a:solidFill>
                    <a:srgbClr val="ffffff"/>
                  </a:solidFill>
                </a:uFill>
                <a:latin typeface="Calibri"/>
                <a:ea typeface="DejaVu Sans"/>
              </a:rPr>
              <a:t>Part 1: Data preprocessing</a:t>
            </a:r>
            <a:endParaRPr b="0" lang="en-US" sz="1800" spc="-1" strike="noStrike">
              <a:solidFill>
                <a:srgbClr val="000000"/>
              </a:solidFill>
              <a:uFill>
                <a:solidFill>
                  <a:srgbClr val="ffffff"/>
                </a:solidFill>
              </a:uFill>
              <a:latin typeface="Arial"/>
            </a:endParaRPr>
          </a:p>
        </p:txBody>
      </p:sp>
      <p:pic>
        <p:nvPicPr>
          <p:cNvPr id="133" name="Content Placeholder 3" descr=""/>
          <p:cNvPicPr/>
          <p:nvPr/>
        </p:nvPicPr>
        <p:blipFill>
          <a:blip r:embed="rId1"/>
          <a:stretch/>
        </p:blipFill>
        <p:spPr>
          <a:xfrm>
            <a:off x="3828960" y="1638360"/>
            <a:ext cx="5313600" cy="684360"/>
          </a:xfrm>
          <a:prstGeom prst="rect">
            <a:avLst/>
          </a:prstGeom>
          <a:ln>
            <a:noFill/>
          </a:ln>
        </p:spPr>
      </p:pic>
      <p:pic>
        <p:nvPicPr>
          <p:cNvPr id="134" name="Picture 4" descr=""/>
          <p:cNvPicPr/>
          <p:nvPr/>
        </p:nvPicPr>
        <p:blipFill>
          <a:blip r:embed="rId2"/>
          <a:stretch/>
        </p:blipFill>
        <p:spPr>
          <a:xfrm>
            <a:off x="204120" y="1981080"/>
            <a:ext cx="8733960" cy="4875480"/>
          </a:xfrm>
          <a:prstGeom prst="rect">
            <a:avLst/>
          </a:prstGeom>
          <a:ln>
            <a:noFill/>
          </a:ln>
        </p:spPr>
      </p:pic>
      <p:sp>
        <p:nvSpPr>
          <p:cNvPr id="135" name="CustomShape 2"/>
          <p:cNvSpPr/>
          <p:nvPr/>
        </p:nvSpPr>
        <p:spPr>
          <a:xfrm>
            <a:off x="204120" y="1129320"/>
            <a:ext cx="4367160" cy="646200"/>
          </a:xfrm>
          <a:prstGeom prst="rect">
            <a:avLst/>
          </a:prstGeom>
          <a:noFill/>
          <a:ln w="6480">
            <a:noFill/>
          </a:ln>
        </p:spPr>
        <p:style>
          <a:lnRef idx="0"/>
          <a:fillRef idx="0"/>
          <a:effectRef idx="0"/>
          <a:fontRef idx="minor"/>
        </p:style>
      </p:sp>
      <p:sp>
        <p:nvSpPr>
          <p:cNvPr id="136" name="CustomShape 3"/>
          <p:cNvSpPr/>
          <p:nvPr/>
        </p:nvSpPr>
        <p:spPr>
          <a:xfrm>
            <a:off x="204120" y="1129320"/>
            <a:ext cx="4367160" cy="646200"/>
          </a:xfrm>
          <a:prstGeom prst="rect">
            <a:avLst/>
          </a:prstGeom>
          <a:blipFill>
            <a:blip r:embed="rId3"/>
            <a:stretch>
              <a:fillRect/>
            </a:stretch>
          </a:blipFill>
          <a:ln w="6480">
            <a:noFill/>
          </a:ln>
        </p:spPr>
        <p:style>
          <a:lnRef idx="0"/>
          <a:fillRef idx="0"/>
          <a:effectRef idx="0"/>
          <a:fontRef idx="minor"/>
        </p:style>
        <p:txBody>
          <a:bodyPr lIns="90000" rIns="90000" tIns="45000" bIns="45000"/>
          <a:p>
            <a:pPr>
              <a:lnSpc>
                <a:spcPct val="100000"/>
              </a:lnSpc>
            </a:pPr>
            <a:r>
              <a:rPr b="1" lang="en-US" sz="2400" spc="-1" strike="noStrike">
                <a:solidFill>
                  <a:srgbClr val="000000"/>
                </a:solidFill>
                <a:uFill>
                  <a:solidFill>
                    <a:srgbClr val="ffffff"/>
                  </a:solidFill>
                </a:uFill>
                <a:latin typeface="Arial Narrow"/>
                <a:ea typeface="DejaVu Sans"/>
              </a:rPr>
              <a:t> </a:t>
            </a:r>
            <a:endParaRPr b="0" lang="en-US" sz="1800" spc="-1" strike="noStrike">
              <a:solidFill>
                <a:srgbClr val="000000"/>
              </a:solidFill>
              <a:uFill>
                <a:solidFill>
                  <a:srgbClr val="ffffff"/>
                </a:solidFill>
              </a:uFill>
              <a:latin typeface="Arial"/>
            </a:endParaRPr>
          </a:p>
        </p:txBody>
      </p:sp>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7" name="CustomShape 1"/>
          <p:cNvSpPr/>
          <p:nvPr/>
        </p:nvSpPr>
        <p:spPr>
          <a:xfrm>
            <a:off x="363960" y="380880"/>
            <a:ext cx="8404560" cy="760680"/>
          </a:xfrm>
          <a:prstGeom prst="rect">
            <a:avLst/>
          </a:prstGeom>
          <a:noFill/>
          <a:ln>
            <a:noFill/>
          </a:ln>
        </p:spPr>
        <p:style>
          <a:lnRef idx="0"/>
          <a:fillRef idx="0"/>
          <a:effectRef idx="0"/>
          <a:fontRef idx="minor"/>
        </p:style>
        <p:txBody>
          <a:bodyPr lIns="90000" rIns="90000" tIns="91440" bIns="45000"/>
          <a:p>
            <a:pPr marL="119160" indent="-117720">
              <a:lnSpc>
                <a:spcPct val="100000"/>
              </a:lnSpc>
            </a:pPr>
            <a:r>
              <a:rPr b="1" lang="en-US" sz="3600" spc="-1" strike="noStrike">
                <a:solidFill>
                  <a:srgbClr val="000000"/>
                </a:solidFill>
                <a:uFill>
                  <a:solidFill>
                    <a:srgbClr val="ffffff"/>
                  </a:solidFill>
                </a:uFill>
                <a:latin typeface="Calibri"/>
                <a:ea typeface="DejaVu Sans"/>
              </a:rPr>
              <a:t>Part 1: Optimized Version, Normalization</a:t>
            </a:r>
            <a:endParaRPr b="0" lang="en-US" sz="1800" spc="-1" strike="noStrike">
              <a:solidFill>
                <a:srgbClr val="000000"/>
              </a:solidFill>
              <a:uFill>
                <a:solidFill>
                  <a:srgbClr val="ffffff"/>
                </a:solidFill>
              </a:uFill>
              <a:latin typeface="Arial"/>
            </a:endParaRPr>
          </a:p>
        </p:txBody>
      </p:sp>
      <p:sp>
        <p:nvSpPr>
          <p:cNvPr id="138" name="CustomShape 2"/>
          <p:cNvSpPr/>
          <p:nvPr/>
        </p:nvSpPr>
        <p:spPr>
          <a:xfrm>
            <a:off x="591120" y="1295280"/>
            <a:ext cx="1703880" cy="394200"/>
          </a:xfrm>
          <a:prstGeom prst="rect">
            <a:avLst/>
          </a:prstGeom>
          <a:noFill/>
          <a:ln w="6480">
            <a:noFill/>
          </a:ln>
        </p:spPr>
        <p:style>
          <a:lnRef idx="0"/>
          <a:fillRef idx="0"/>
          <a:effectRef idx="0"/>
          <a:fontRef idx="minor"/>
        </p:style>
        <p:txBody>
          <a:bodyPr wrap="none" lIns="90000" rIns="90000" tIns="45000" bIns="45000"/>
          <a:p>
            <a:pPr>
              <a:lnSpc>
                <a:spcPct val="100000"/>
              </a:lnSpc>
            </a:pPr>
            <a:r>
              <a:rPr b="1" lang="en-US" sz="2000" spc="-1" strike="noStrike">
                <a:solidFill>
                  <a:srgbClr val="000000"/>
                </a:solidFill>
                <a:uFill>
                  <a:solidFill>
                    <a:srgbClr val="ffffff"/>
                  </a:solidFill>
                </a:uFill>
                <a:latin typeface="Courier New"/>
                <a:ea typeface="Courier New"/>
              </a:rPr>
              <a:t>float *X =</a:t>
            </a:r>
            <a:endParaRPr b="0" lang="en-US" sz="1800" spc="-1" strike="noStrike">
              <a:solidFill>
                <a:srgbClr val="000000"/>
              </a:solidFill>
              <a:uFill>
                <a:solidFill>
                  <a:srgbClr val="ffffff"/>
                </a:solidFill>
              </a:uFill>
              <a:latin typeface="Arial"/>
            </a:endParaRPr>
          </a:p>
        </p:txBody>
      </p:sp>
      <p:sp>
        <p:nvSpPr>
          <p:cNvPr id="139" name="CustomShape 3"/>
          <p:cNvSpPr/>
          <p:nvPr/>
        </p:nvSpPr>
        <p:spPr>
          <a:xfrm>
            <a:off x="3572640" y="1323360"/>
            <a:ext cx="811440" cy="398520"/>
          </a:xfrm>
          <a:prstGeom prst="rect">
            <a:avLst/>
          </a:prstGeom>
          <a:noFill/>
          <a:ln w="6480">
            <a:noFill/>
          </a:ln>
        </p:spPr>
        <p:style>
          <a:lnRef idx="0"/>
          <a:fillRef idx="0"/>
          <a:effectRef idx="0"/>
          <a:fontRef idx="minor"/>
        </p:style>
      </p:sp>
      <p:sp>
        <p:nvSpPr>
          <p:cNvPr id="140" name="CustomShape 4"/>
          <p:cNvSpPr/>
          <p:nvPr/>
        </p:nvSpPr>
        <p:spPr>
          <a:xfrm>
            <a:off x="3572640" y="1323360"/>
            <a:ext cx="811440" cy="398520"/>
          </a:xfrm>
          <a:prstGeom prst="rect">
            <a:avLst/>
          </a:prstGeom>
          <a:blipFill>
            <a:blip r:embed="rId1"/>
            <a:stretch>
              <a:fillRect/>
            </a:stretch>
          </a:blipFill>
          <a:ln w="6480">
            <a:noFill/>
          </a:ln>
        </p:spPr>
        <p:style>
          <a:lnRef idx="0"/>
          <a:fillRef idx="0"/>
          <a:effectRef idx="0"/>
          <a:fontRef idx="minor"/>
        </p:style>
        <p:txBody>
          <a:bodyPr lIns="90000" rIns="90000" tIns="45000" bIns="45000"/>
          <a:p>
            <a:pPr>
              <a:lnSpc>
                <a:spcPct val="100000"/>
              </a:lnSpc>
            </a:pPr>
            <a:r>
              <a:rPr b="1" lang="en-US" sz="2400" spc="-1" strike="noStrike">
                <a:solidFill>
                  <a:srgbClr val="000000"/>
                </a:solidFill>
                <a:uFill>
                  <a:solidFill>
                    <a:srgbClr val="ffffff"/>
                  </a:solidFill>
                </a:uFill>
                <a:latin typeface="Arial Narrow"/>
                <a:ea typeface="DejaVu Sans"/>
              </a:rPr>
              <a:t> </a:t>
            </a:r>
            <a:endParaRPr b="0" lang="en-US" sz="1800" spc="-1" strike="noStrike">
              <a:solidFill>
                <a:srgbClr val="000000"/>
              </a:solidFill>
              <a:uFill>
                <a:solidFill>
                  <a:srgbClr val="ffffff"/>
                </a:solidFill>
              </a:uFill>
              <a:latin typeface="Arial"/>
            </a:endParaRPr>
          </a:p>
        </p:txBody>
      </p:sp>
      <p:sp>
        <p:nvSpPr>
          <p:cNvPr id="141" name="CustomShape 5"/>
          <p:cNvSpPr/>
          <p:nvPr/>
        </p:nvSpPr>
        <p:spPr>
          <a:xfrm>
            <a:off x="4336200" y="1552320"/>
            <a:ext cx="1339560" cy="360"/>
          </a:xfrm>
          <a:custGeom>
            <a:avLst/>
            <a:gdLst/>
            <a:ahLst/>
            <a:rect l="l" t="t" r="r" b="b"/>
            <a:pathLst>
              <a:path w="21600" h="21600">
                <a:moveTo>
                  <a:pt x="0" y="0"/>
                </a:moveTo>
                <a:lnTo>
                  <a:pt x="21600" y="21600"/>
                </a:lnTo>
              </a:path>
            </a:pathLst>
          </a:custGeom>
          <a:noFill/>
          <a:ln w="57240">
            <a:solidFill>
              <a:srgbClr val="000000"/>
            </a:solidFill>
            <a:miter/>
            <a:tailEnd len="med" type="triangle" w="med"/>
          </a:ln>
        </p:spPr>
        <p:style>
          <a:lnRef idx="0"/>
          <a:fillRef idx="0"/>
          <a:effectRef idx="0"/>
          <a:fontRef idx="minor"/>
        </p:style>
      </p:sp>
      <p:sp>
        <p:nvSpPr>
          <p:cNvPr id="142" name="CustomShape 6"/>
          <p:cNvSpPr/>
          <p:nvPr/>
        </p:nvSpPr>
        <p:spPr>
          <a:xfrm>
            <a:off x="589320" y="2590920"/>
            <a:ext cx="2313720" cy="394200"/>
          </a:xfrm>
          <a:prstGeom prst="rect">
            <a:avLst/>
          </a:prstGeom>
          <a:noFill/>
          <a:ln w="6480">
            <a:noFill/>
          </a:ln>
        </p:spPr>
        <p:style>
          <a:lnRef idx="0"/>
          <a:fillRef idx="0"/>
          <a:effectRef idx="0"/>
          <a:fontRef idx="minor"/>
        </p:style>
        <p:txBody>
          <a:bodyPr wrap="none" lIns="90000" rIns="90000" tIns="45000" bIns="45000"/>
          <a:p>
            <a:pPr>
              <a:lnSpc>
                <a:spcPct val="100000"/>
              </a:lnSpc>
            </a:pPr>
            <a:r>
              <a:rPr b="1" lang="en-US" sz="2000" spc="-1" strike="noStrike">
                <a:solidFill>
                  <a:srgbClr val="000000"/>
                </a:solidFill>
                <a:uFill>
                  <a:solidFill>
                    <a:srgbClr val="ffffff"/>
                  </a:solidFill>
                </a:uFill>
                <a:latin typeface="Courier New"/>
                <a:ea typeface="Courier New"/>
              </a:rPr>
              <a:t>float *means =</a:t>
            </a:r>
            <a:endParaRPr b="0" lang="en-US" sz="1800" spc="-1" strike="noStrike">
              <a:solidFill>
                <a:srgbClr val="000000"/>
              </a:solidFill>
              <a:uFill>
                <a:solidFill>
                  <a:srgbClr val="ffffff"/>
                </a:solidFill>
              </a:uFill>
              <a:latin typeface="Arial"/>
            </a:endParaRPr>
          </a:p>
        </p:txBody>
      </p:sp>
      <p:sp>
        <p:nvSpPr>
          <p:cNvPr id="143" name="CustomShape 7"/>
          <p:cNvSpPr/>
          <p:nvPr/>
        </p:nvSpPr>
        <p:spPr>
          <a:xfrm>
            <a:off x="3929400" y="2160360"/>
            <a:ext cx="433440" cy="398520"/>
          </a:xfrm>
          <a:prstGeom prst="rect">
            <a:avLst/>
          </a:prstGeom>
          <a:noFill/>
          <a:ln w="6480">
            <a:noFill/>
          </a:ln>
        </p:spPr>
        <p:style>
          <a:lnRef idx="0"/>
          <a:fillRef idx="0"/>
          <a:effectRef idx="0"/>
          <a:fontRef idx="minor"/>
        </p:style>
      </p:sp>
      <p:sp>
        <p:nvSpPr>
          <p:cNvPr id="144" name="CustomShape 8"/>
          <p:cNvSpPr/>
          <p:nvPr/>
        </p:nvSpPr>
        <p:spPr>
          <a:xfrm>
            <a:off x="3929400" y="2160360"/>
            <a:ext cx="433440" cy="398520"/>
          </a:xfrm>
          <a:prstGeom prst="rect">
            <a:avLst/>
          </a:prstGeom>
          <a:blipFill>
            <a:blip r:embed="rId2"/>
            <a:stretch>
              <a:fillRect/>
            </a:stretch>
          </a:blipFill>
          <a:ln w="6480">
            <a:noFill/>
          </a:ln>
        </p:spPr>
        <p:style>
          <a:lnRef idx="0"/>
          <a:fillRef idx="0"/>
          <a:effectRef idx="0"/>
          <a:fontRef idx="minor"/>
        </p:style>
        <p:txBody>
          <a:bodyPr lIns="90000" rIns="90000" tIns="45000" bIns="45000"/>
          <a:p>
            <a:pPr>
              <a:lnSpc>
                <a:spcPct val="100000"/>
              </a:lnSpc>
            </a:pPr>
            <a:r>
              <a:rPr b="1" lang="en-US" sz="2400" spc="-1" strike="noStrike">
                <a:solidFill>
                  <a:srgbClr val="000000"/>
                </a:solidFill>
                <a:uFill>
                  <a:solidFill>
                    <a:srgbClr val="ffffff"/>
                  </a:solidFill>
                </a:uFill>
                <a:latin typeface="Arial Narrow"/>
                <a:ea typeface="DejaVu Sans"/>
              </a:rPr>
              <a:t> </a:t>
            </a:r>
            <a:endParaRPr b="0" lang="en-US" sz="1800" spc="-1" strike="noStrike">
              <a:solidFill>
                <a:srgbClr val="000000"/>
              </a:solidFill>
              <a:uFill>
                <a:solidFill>
                  <a:srgbClr val="ffffff"/>
                </a:solidFill>
              </a:uFill>
              <a:latin typeface="Arial"/>
            </a:endParaRPr>
          </a:p>
        </p:txBody>
      </p:sp>
      <p:sp>
        <p:nvSpPr>
          <p:cNvPr id="145" name="CustomShape 9"/>
          <p:cNvSpPr/>
          <p:nvPr/>
        </p:nvSpPr>
        <p:spPr>
          <a:xfrm>
            <a:off x="4337280" y="2362320"/>
            <a:ext cx="1339560" cy="360"/>
          </a:xfrm>
          <a:custGeom>
            <a:avLst/>
            <a:gdLst/>
            <a:ahLst/>
            <a:rect l="l" t="t" r="r" b="b"/>
            <a:pathLst>
              <a:path w="21600" h="21600">
                <a:moveTo>
                  <a:pt x="0" y="0"/>
                </a:moveTo>
                <a:lnTo>
                  <a:pt x="21600" y="21600"/>
                </a:lnTo>
              </a:path>
            </a:pathLst>
          </a:custGeom>
          <a:noFill/>
          <a:ln w="57240">
            <a:solidFill>
              <a:srgbClr val="000000"/>
            </a:solidFill>
            <a:miter/>
            <a:tailEnd len="med" type="triangle" w="med"/>
          </a:ln>
        </p:spPr>
        <p:style>
          <a:lnRef idx="0"/>
          <a:fillRef idx="0"/>
          <a:effectRef idx="0"/>
          <a:fontRef idx="minor"/>
        </p:style>
      </p:sp>
      <p:sp>
        <p:nvSpPr>
          <p:cNvPr id="146" name="CustomShape 10"/>
          <p:cNvSpPr/>
          <p:nvPr/>
        </p:nvSpPr>
        <p:spPr>
          <a:xfrm>
            <a:off x="577440" y="1710720"/>
            <a:ext cx="470160" cy="459360"/>
          </a:xfrm>
          <a:prstGeom prst="rect">
            <a:avLst/>
          </a:prstGeom>
          <a:solidFill>
            <a:srgbClr val="ffc00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0,0</a:t>
            </a:r>
            <a:endParaRPr b="0" lang="en-US" sz="1800" spc="-1" strike="noStrike">
              <a:solidFill>
                <a:srgbClr val="000000"/>
              </a:solidFill>
              <a:uFill>
                <a:solidFill>
                  <a:srgbClr val="ffffff"/>
                </a:solidFill>
              </a:uFill>
              <a:latin typeface="Arial"/>
            </a:endParaRPr>
          </a:p>
        </p:txBody>
      </p:sp>
      <p:sp>
        <p:nvSpPr>
          <p:cNvPr id="147" name="CustomShape 11"/>
          <p:cNvSpPr/>
          <p:nvPr/>
        </p:nvSpPr>
        <p:spPr>
          <a:xfrm>
            <a:off x="1078200" y="1712520"/>
            <a:ext cx="470160" cy="459360"/>
          </a:xfrm>
          <a:prstGeom prst="rect">
            <a:avLst/>
          </a:prstGeom>
          <a:solidFill>
            <a:srgbClr val="ffc00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0,1</a:t>
            </a:r>
            <a:endParaRPr b="0" lang="en-US" sz="1800" spc="-1" strike="noStrike">
              <a:solidFill>
                <a:srgbClr val="000000"/>
              </a:solidFill>
              <a:uFill>
                <a:solidFill>
                  <a:srgbClr val="ffffff"/>
                </a:solidFill>
              </a:uFill>
              <a:latin typeface="Arial"/>
            </a:endParaRPr>
          </a:p>
        </p:txBody>
      </p:sp>
      <p:sp>
        <p:nvSpPr>
          <p:cNvPr id="148" name="CustomShape 12"/>
          <p:cNvSpPr/>
          <p:nvPr/>
        </p:nvSpPr>
        <p:spPr>
          <a:xfrm>
            <a:off x="1578600" y="1712520"/>
            <a:ext cx="470160" cy="459360"/>
          </a:xfrm>
          <a:prstGeom prst="rect">
            <a:avLst/>
          </a:prstGeom>
          <a:solidFill>
            <a:srgbClr val="ffc00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0,2</a:t>
            </a:r>
            <a:endParaRPr b="0" lang="en-US" sz="1800" spc="-1" strike="noStrike">
              <a:solidFill>
                <a:srgbClr val="000000"/>
              </a:solidFill>
              <a:uFill>
                <a:solidFill>
                  <a:srgbClr val="ffffff"/>
                </a:solidFill>
              </a:uFill>
              <a:latin typeface="Arial"/>
            </a:endParaRPr>
          </a:p>
        </p:txBody>
      </p:sp>
      <p:sp>
        <p:nvSpPr>
          <p:cNvPr id="149" name="CustomShape 13"/>
          <p:cNvSpPr/>
          <p:nvPr/>
        </p:nvSpPr>
        <p:spPr>
          <a:xfrm>
            <a:off x="2079000" y="1712520"/>
            <a:ext cx="470160" cy="459360"/>
          </a:xfrm>
          <a:prstGeom prst="rect">
            <a:avLst/>
          </a:prstGeom>
          <a:solidFill>
            <a:srgbClr val="ffc00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0,3</a:t>
            </a:r>
            <a:endParaRPr b="0" lang="en-US" sz="1800" spc="-1" strike="noStrike">
              <a:solidFill>
                <a:srgbClr val="000000"/>
              </a:solidFill>
              <a:uFill>
                <a:solidFill>
                  <a:srgbClr val="ffffff"/>
                </a:solidFill>
              </a:uFill>
              <a:latin typeface="Arial"/>
            </a:endParaRPr>
          </a:p>
        </p:txBody>
      </p:sp>
      <p:sp>
        <p:nvSpPr>
          <p:cNvPr id="150" name="CustomShape 14"/>
          <p:cNvSpPr/>
          <p:nvPr/>
        </p:nvSpPr>
        <p:spPr>
          <a:xfrm>
            <a:off x="2579400" y="1712520"/>
            <a:ext cx="470160" cy="459360"/>
          </a:xfrm>
          <a:prstGeom prst="rect">
            <a:avLst/>
          </a:prstGeom>
          <a:solidFill>
            <a:srgbClr val="ffc00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0,4</a:t>
            </a:r>
            <a:endParaRPr b="0" lang="en-US" sz="1800" spc="-1" strike="noStrike">
              <a:solidFill>
                <a:srgbClr val="000000"/>
              </a:solidFill>
              <a:uFill>
                <a:solidFill>
                  <a:srgbClr val="ffffff"/>
                </a:solidFill>
              </a:uFill>
              <a:latin typeface="Arial"/>
            </a:endParaRPr>
          </a:p>
        </p:txBody>
      </p:sp>
      <p:sp>
        <p:nvSpPr>
          <p:cNvPr id="151" name="CustomShape 15"/>
          <p:cNvSpPr/>
          <p:nvPr/>
        </p:nvSpPr>
        <p:spPr>
          <a:xfrm>
            <a:off x="3080160" y="1712520"/>
            <a:ext cx="470160" cy="459360"/>
          </a:xfrm>
          <a:prstGeom prst="rect">
            <a:avLst/>
          </a:prstGeom>
          <a:solidFill>
            <a:srgbClr val="ffc00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0,5</a:t>
            </a:r>
            <a:endParaRPr b="0" lang="en-US" sz="1800" spc="-1" strike="noStrike">
              <a:solidFill>
                <a:srgbClr val="000000"/>
              </a:solidFill>
              <a:uFill>
                <a:solidFill>
                  <a:srgbClr val="ffffff"/>
                </a:solidFill>
              </a:uFill>
              <a:latin typeface="Arial"/>
            </a:endParaRPr>
          </a:p>
        </p:txBody>
      </p:sp>
      <p:sp>
        <p:nvSpPr>
          <p:cNvPr id="152" name="CustomShape 16"/>
          <p:cNvSpPr/>
          <p:nvPr/>
        </p:nvSpPr>
        <p:spPr>
          <a:xfrm>
            <a:off x="3580560" y="1712520"/>
            <a:ext cx="470160" cy="459360"/>
          </a:xfrm>
          <a:prstGeom prst="rect">
            <a:avLst/>
          </a:prstGeom>
          <a:solidFill>
            <a:srgbClr val="ffc00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0,6</a:t>
            </a:r>
            <a:endParaRPr b="0" lang="en-US" sz="1800" spc="-1" strike="noStrike">
              <a:solidFill>
                <a:srgbClr val="000000"/>
              </a:solidFill>
              <a:uFill>
                <a:solidFill>
                  <a:srgbClr val="ffffff"/>
                </a:solidFill>
              </a:uFill>
              <a:latin typeface="Arial"/>
            </a:endParaRPr>
          </a:p>
        </p:txBody>
      </p:sp>
      <p:sp>
        <p:nvSpPr>
          <p:cNvPr id="153" name="CustomShape 17"/>
          <p:cNvSpPr/>
          <p:nvPr/>
        </p:nvSpPr>
        <p:spPr>
          <a:xfrm>
            <a:off x="4080960" y="1712520"/>
            <a:ext cx="470160" cy="459360"/>
          </a:xfrm>
          <a:prstGeom prst="rect">
            <a:avLst/>
          </a:prstGeom>
          <a:solidFill>
            <a:srgbClr val="ffc00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0,7</a:t>
            </a:r>
            <a:endParaRPr b="0" lang="en-US" sz="1800" spc="-1" strike="noStrike">
              <a:solidFill>
                <a:srgbClr val="000000"/>
              </a:solidFill>
              <a:uFill>
                <a:solidFill>
                  <a:srgbClr val="ffffff"/>
                </a:solidFill>
              </a:uFill>
              <a:latin typeface="Arial"/>
            </a:endParaRPr>
          </a:p>
        </p:txBody>
      </p:sp>
      <p:sp>
        <p:nvSpPr>
          <p:cNvPr id="154" name="CustomShape 18"/>
          <p:cNvSpPr/>
          <p:nvPr/>
        </p:nvSpPr>
        <p:spPr>
          <a:xfrm>
            <a:off x="4581720" y="1712520"/>
            <a:ext cx="470160" cy="459360"/>
          </a:xfrm>
          <a:prstGeom prst="rect">
            <a:avLst/>
          </a:prstGeom>
          <a:solidFill>
            <a:srgbClr val="00b05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1,0</a:t>
            </a:r>
            <a:endParaRPr b="0" lang="en-US" sz="1800" spc="-1" strike="noStrike">
              <a:solidFill>
                <a:srgbClr val="000000"/>
              </a:solidFill>
              <a:uFill>
                <a:solidFill>
                  <a:srgbClr val="ffffff"/>
                </a:solidFill>
              </a:uFill>
              <a:latin typeface="Arial"/>
            </a:endParaRPr>
          </a:p>
        </p:txBody>
      </p:sp>
      <p:sp>
        <p:nvSpPr>
          <p:cNvPr id="155" name="CustomShape 19"/>
          <p:cNvSpPr/>
          <p:nvPr/>
        </p:nvSpPr>
        <p:spPr>
          <a:xfrm>
            <a:off x="5082120" y="1712520"/>
            <a:ext cx="470160" cy="459360"/>
          </a:xfrm>
          <a:prstGeom prst="rect">
            <a:avLst/>
          </a:prstGeom>
          <a:solidFill>
            <a:srgbClr val="00b05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1,1</a:t>
            </a:r>
            <a:endParaRPr b="0" lang="en-US" sz="1800" spc="-1" strike="noStrike">
              <a:solidFill>
                <a:srgbClr val="000000"/>
              </a:solidFill>
              <a:uFill>
                <a:solidFill>
                  <a:srgbClr val="ffffff"/>
                </a:solidFill>
              </a:uFill>
              <a:latin typeface="Arial"/>
            </a:endParaRPr>
          </a:p>
        </p:txBody>
      </p:sp>
      <p:sp>
        <p:nvSpPr>
          <p:cNvPr id="156" name="CustomShape 20"/>
          <p:cNvSpPr/>
          <p:nvPr/>
        </p:nvSpPr>
        <p:spPr>
          <a:xfrm>
            <a:off x="5582520" y="1712520"/>
            <a:ext cx="470160" cy="459360"/>
          </a:xfrm>
          <a:prstGeom prst="rect">
            <a:avLst/>
          </a:prstGeom>
          <a:solidFill>
            <a:srgbClr val="00b05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1,2</a:t>
            </a:r>
            <a:endParaRPr b="0" lang="en-US" sz="1800" spc="-1" strike="noStrike">
              <a:solidFill>
                <a:srgbClr val="000000"/>
              </a:solidFill>
              <a:uFill>
                <a:solidFill>
                  <a:srgbClr val="ffffff"/>
                </a:solidFill>
              </a:uFill>
              <a:latin typeface="Arial"/>
            </a:endParaRPr>
          </a:p>
        </p:txBody>
      </p:sp>
      <p:sp>
        <p:nvSpPr>
          <p:cNvPr id="157" name="CustomShape 21"/>
          <p:cNvSpPr/>
          <p:nvPr/>
        </p:nvSpPr>
        <p:spPr>
          <a:xfrm>
            <a:off x="6083280" y="1712520"/>
            <a:ext cx="470160" cy="459360"/>
          </a:xfrm>
          <a:prstGeom prst="rect">
            <a:avLst/>
          </a:prstGeom>
          <a:solidFill>
            <a:srgbClr val="00b05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1,3</a:t>
            </a:r>
            <a:endParaRPr b="0" lang="en-US" sz="1800" spc="-1" strike="noStrike">
              <a:solidFill>
                <a:srgbClr val="000000"/>
              </a:solidFill>
              <a:uFill>
                <a:solidFill>
                  <a:srgbClr val="ffffff"/>
                </a:solidFill>
              </a:uFill>
              <a:latin typeface="Arial"/>
            </a:endParaRPr>
          </a:p>
        </p:txBody>
      </p:sp>
      <p:sp>
        <p:nvSpPr>
          <p:cNvPr id="158" name="CustomShape 22"/>
          <p:cNvSpPr/>
          <p:nvPr/>
        </p:nvSpPr>
        <p:spPr>
          <a:xfrm>
            <a:off x="6583680" y="1712520"/>
            <a:ext cx="470160" cy="459360"/>
          </a:xfrm>
          <a:prstGeom prst="rect">
            <a:avLst/>
          </a:prstGeom>
          <a:solidFill>
            <a:srgbClr val="00b05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1,4</a:t>
            </a:r>
            <a:endParaRPr b="0" lang="en-US" sz="1800" spc="-1" strike="noStrike">
              <a:solidFill>
                <a:srgbClr val="000000"/>
              </a:solidFill>
              <a:uFill>
                <a:solidFill>
                  <a:srgbClr val="ffffff"/>
                </a:solidFill>
              </a:uFill>
              <a:latin typeface="Arial"/>
            </a:endParaRPr>
          </a:p>
        </p:txBody>
      </p:sp>
      <p:sp>
        <p:nvSpPr>
          <p:cNvPr id="159" name="CustomShape 23"/>
          <p:cNvSpPr/>
          <p:nvPr/>
        </p:nvSpPr>
        <p:spPr>
          <a:xfrm>
            <a:off x="7084080" y="1712520"/>
            <a:ext cx="470160" cy="459360"/>
          </a:xfrm>
          <a:prstGeom prst="rect">
            <a:avLst/>
          </a:prstGeom>
          <a:solidFill>
            <a:srgbClr val="00b05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1,5</a:t>
            </a:r>
            <a:endParaRPr b="0" lang="en-US" sz="1800" spc="-1" strike="noStrike">
              <a:solidFill>
                <a:srgbClr val="000000"/>
              </a:solidFill>
              <a:uFill>
                <a:solidFill>
                  <a:srgbClr val="ffffff"/>
                </a:solidFill>
              </a:uFill>
              <a:latin typeface="Arial"/>
            </a:endParaRPr>
          </a:p>
        </p:txBody>
      </p:sp>
      <p:sp>
        <p:nvSpPr>
          <p:cNvPr id="160" name="CustomShape 24"/>
          <p:cNvSpPr/>
          <p:nvPr/>
        </p:nvSpPr>
        <p:spPr>
          <a:xfrm>
            <a:off x="7584480" y="1712520"/>
            <a:ext cx="470160" cy="459360"/>
          </a:xfrm>
          <a:prstGeom prst="rect">
            <a:avLst/>
          </a:prstGeom>
          <a:solidFill>
            <a:srgbClr val="00b05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1,6</a:t>
            </a:r>
            <a:endParaRPr b="0" lang="en-US" sz="1800" spc="-1" strike="noStrike">
              <a:solidFill>
                <a:srgbClr val="000000"/>
              </a:solidFill>
              <a:uFill>
                <a:solidFill>
                  <a:srgbClr val="ffffff"/>
                </a:solidFill>
              </a:uFill>
              <a:latin typeface="Arial"/>
            </a:endParaRPr>
          </a:p>
        </p:txBody>
      </p:sp>
      <p:sp>
        <p:nvSpPr>
          <p:cNvPr id="161" name="CustomShape 25"/>
          <p:cNvSpPr/>
          <p:nvPr/>
        </p:nvSpPr>
        <p:spPr>
          <a:xfrm>
            <a:off x="8085240" y="1710720"/>
            <a:ext cx="470160" cy="459360"/>
          </a:xfrm>
          <a:prstGeom prst="rect">
            <a:avLst/>
          </a:prstGeom>
          <a:solidFill>
            <a:srgbClr val="00b05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1,7</a:t>
            </a:r>
            <a:endParaRPr b="0" lang="en-US" sz="1800" spc="-1" strike="noStrike">
              <a:solidFill>
                <a:srgbClr val="000000"/>
              </a:solidFill>
              <a:uFill>
                <a:solidFill>
                  <a:srgbClr val="ffffff"/>
                </a:solidFill>
              </a:uFill>
              <a:latin typeface="Arial"/>
            </a:endParaRPr>
          </a:p>
        </p:txBody>
      </p:sp>
      <p:sp>
        <p:nvSpPr>
          <p:cNvPr id="162" name="CustomShape 26"/>
          <p:cNvSpPr/>
          <p:nvPr/>
        </p:nvSpPr>
        <p:spPr>
          <a:xfrm>
            <a:off x="3204000" y="2560680"/>
            <a:ext cx="470160" cy="459360"/>
          </a:xfrm>
          <a:prstGeom prst="rect">
            <a:avLst/>
          </a:prstGeom>
          <a:solidFill>
            <a:srgbClr val="8f8fd1"/>
          </a:solidFill>
          <a:ln w="6480">
            <a:solidFill>
              <a:schemeClr val="tx1">
                <a:lumMod val="50000"/>
                <a:lumOff val="50000"/>
              </a:schemeClr>
            </a:solidFill>
            <a:round/>
          </a:ln>
        </p:spPr>
        <p:style>
          <a:lnRef idx="0"/>
          <a:fillRef idx="0"/>
          <a:effectRef idx="0"/>
          <a:fontRef idx="minor"/>
        </p:style>
      </p:sp>
      <p:sp>
        <p:nvSpPr>
          <p:cNvPr id="163" name="CustomShape 27"/>
          <p:cNvSpPr/>
          <p:nvPr/>
        </p:nvSpPr>
        <p:spPr>
          <a:xfrm>
            <a:off x="3704400" y="2562120"/>
            <a:ext cx="470160" cy="459360"/>
          </a:xfrm>
          <a:prstGeom prst="rect">
            <a:avLst/>
          </a:prstGeom>
          <a:solidFill>
            <a:srgbClr val="8f8fd1"/>
          </a:solidFill>
          <a:ln w="6480">
            <a:solidFill>
              <a:schemeClr val="tx1">
                <a:lumMod val="50000"/>
                <a:lumOff val="50000"/>
              </a:schemeClr>
            </a:solidFill>
            <a:round/>
          </a:ln>
        </p:spPr>
        <p:style>
          <a:lnRef idx="0"/>
          <a:fillRef idx="0"/>
          <a:effectRef idx="0"/>
          <a:fontRef idx="minor"/>
        </p:style>
      </p:sp>
      <p:sp>
        <p:nvSpPr>
          <p:cNvPr id="164" name="CustomShape 28"/>
          <p:cNvSpPr/>
          <p:nvPr/>
        </p:nvSpPr>
        <p:spPr>
          <a:xfrm>
            <a:off x="4204800" y="2562120"/>
            <a:ext cx="470160" cy="459360"/>
          </a:xfrm>
          <a:prstGeom prst="rect">
            <a:avLst/>
          </a:prstGeom>
          <a:solidFill>
            <a:srgbClr val="8f8fd1"/>
          </a:solidFill>
          <a:ln w="6480">
            <a:solidFill>
              <a:schemeClr val="tx1">
                <a:lumMod val="50000"/>
                <a:lumOff val="50000"/>
              </a:schemeClr>
            </a:solidFill>
            <a:round/>
          </a:ln>
        </p:spPr>
        <p:style>
          <a:lnRef idx="0"/>
          <a:fillRef idx="0"/>
          <a:effectRef idx="0"/>
          <a:fontRef idx="minor"/>
        </p:style>
      </p:sp>
      <p:sp>
        <p:nvSpPr>
          <p:cNvPr id="165" name="CustomShape 29"/>
          <p:cNvSpPr/>
          <p:nvPr/>
        </p:nvSpPr>
        <p:spPr>
          <a:xfrm>
            <a:off x="4705560" y="2562120"/>
            <a:ext cx="470160" cy="459360"/>
          </a:xfrm>
          <a:prstGeom prst="rect">
            <a:avLst/>
          </a:prstGeom>
          <a:solidFill>
            <a:srgbClr val="8f8fd1"/>
          </a:solidFill>
          <a:ln w="6480">
            <a:solidFill>
              <a:schemeClr val="tx1">
                <a:lumMod val="50000"/>
                <a:lumOff val="50000"/>
              </a:schemeClr>
            </a:solidFill>
            <a:round/>
          </a:ln>
        </p:spPr>
        <p:style>
          <a:lnRef idx="0"/>
          <a:fillRef idx="0"/>
          <a:effectRef idx="0"/>
          <a:fontRef idx="minor"/>
        </p:style>
      </p:sp>
      <p:sp>
        <p:nvSpPr>
          <p:cNvPr id="166" name="CustomShape 30"/>
          <p:cNvSpPr/>
          <p:nvPr/>
        </p:nvSpPr>
        <p:spPr>
          <a:xfrm>
            <a:off x="5205960" y="2562120"/>
            <a:ext cx="470160" cy="459360"/>
          </a:xfrm>
          <a:prstGeom prst="rect">
            <a:avLst/>
          </a:prstGeom>
          <a:solidFill>
            <a:srgbClr val="8f8fd1"/>
          </a:solidFill>
          <a:ln w="6480">
            <a:solidFill>
              <a:schemeClr val="tx1">
                <a:lumMod val="50000"/>
                <a:lumOff val="50000"/>
              </a:schemeClr>
            </a:solidFill>
            <a:round/>
          </a:ln>
        </p:spPr>
        <p:style>
          <a:lnRef idx="0"/>
          <a:fillRef idx="0"/>
          <a:effectRef idx="0"/>
          <a:fontRef idx="minor"/>
        </p:style>
      </p:sp>
      <p:sp>
        <p:nvSpPr>
          <p:cNvPr id="167" name="CustomShape 31"/>
          <p:cNvSpPr/>
          <p:nvPr/>
        </p:nvSpPr>
        <p:spPr>
          <a:xfrm>
            <a:off x="5706360" y="2562120"/>
            <a:ext cx="470160" cy="459360"/>
          </a:xfrm>
          <a:prstGeom prst="rect">
            <a:avLst/>
          </a:prstGeom>
          <a:solidFill>
            <a:srgbClr val="8f8fd1"/>
          </a:solidFill>
          <a:ln w="6480">
            <a:solidFill>
              <a:schemeClr val="tx1">
                <a:lumMod val="50000"/>
                <a:lumOff val="50000"/>
              </a:schemeClr>
            </a:solidFill>
            <a:round/>
          </a:ln>
        </p:spPr>
        <p:style>
          <a:lnRef idx="0"/>
          <a:fillRef idx="0"/>
          <a:effectRef idx="0"/>
          <a:fontRef idx="minor"/>
        </p:style>
      </p:sp>
      <p:sp>
        <p:nvSpPr>
          <p:cNvPr id="168" name="CustomShape 32"/>
          <p:cNvSpPr/>
          <p:nvPr/>
        </p:nvSpPr>
        <p:spPr>
          <a:xfrm>
            <a:off x="6207120" y="2562120"/>
            <a:ext cx="470160" cy="459360"/>
          </a:xfrm>
          <a:prstGeom prst="rect">
            <a:avLst/>
          </a:prstGeom>
          <a:solidFill>
            <a:srgbClr val="8f8fd1"/>
          </a:solidFill>
          <a:ln w="6480">
            <a:solidFill>
              <a:schemeClr val="tx1">
                <a:lumMod val="50000"/>
                <a:lumOff val="50000"/>
              </a:schemeClr>
            </a:solidFill>
            <a:round/>
          </a:ln>
        </p:spPr>
        <p:style>
          <a:lnRef idx="0"/>
          <a:fillRef idx="0"/>
          <a:effectRef idx="0"/>
          <a:fontRef idx="minor"/>
        </p:style>
      </p:sp>
      <p:sp>
        <p:nvSpPr>
          <p:cNvPr id="169" name="CustomShape 33"/>
          <p:cNvSpPr/>
          <p:nvPr/>
        </p:nvSpPr>
        <p:spPr>
          <a:xfrm>
            <a:off x="6707520" y="2562120"/>
            <a:ext cx="470160" cy="459360"/>
          </a:xfrm>
          <a:prstGeom prst="rect">
            <a:avLst/>
          </a:prstGeom>
          <a:solidFill>
            <a:srgbClr val="8f8fd1"/>
          </a:solidFill>
          <a:ln w="6480">
            <a:solidFill>
              <a:schemeClr val="tx1">
                <a:lumMod val="50000"/>
                <a:lumOff val="50000"/>
              </a:schemeClr>
            </a:solidFill>
            <a:round/>
          </a:ln>
        </p:spPr>
        <p:style>
          <a:lnRef idx="0"/>
          <a:fillRef idx="0"/>
          <a:effectRef idx="0"/>
          <a:fontRef idx="minor"/>
        </p:style>
      </p:sp>
      <p:sp>
        <p:nvSpPr>
          <p:cNvPr id="170" name="CustomShape 34"/>
          <p:cNvSpPr/>
          <p:nvPr/>
        </p:nvSpPr>
        <p:spPr>
          <a:xfrm>
            <a:off x="556200" y="3163680"/>
            <a:ext cx="7991280" cy="3464280"/>
          </a:xfrm>
          <a:prstGeom prst="rect">
            <a:avLst/>
          </a:prstGeom>
          <a:noFill/>
          <a:ln w="6480">
            <a:noFill/>
          </a:ln>
        </p:spPr>
        <p:style>
          <a:lnRef idx="0"/>
          <a:fillRef idx="0"/>
          <a:effectRef idx="0"/>
          <a:fontRef idx="minor"/>
        </p:style>
        <p:txBody>
          <a:bodyPr wrap="none" lIns="90000" rIns="90000" tIns="45000" bIns="45000"/>
          <a:p>
            <a:pPr marL="14400">
              <a:lnSpc>
                <a:spcPct val="100000"/>
              </a:lnSpc>
            </a:pPr>
            <a:r>
              <a:rPr b="1" lang="en-US" sz="1800" spc="-1" strike="noStrike">
                <a:solidFill>
                  <a:srgbClr val="000000"/>
                </a:solidFill>
                <a:uFill>
                  <a:solidFill>
                    <a:srgbClr val="ffffff"/>
                  </a:solidFill>
                </a:uFill>
                <a:latin typeface="Courier New"/>
                <a:ea typeface="Courier New"/>
              </a:rPr>
              <a:t>runningMax[0:7] = 0</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for k=0:8:D</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accum0[0:7] = 0 ... accum7[0:7] = 0</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for i=0:8:N</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accum0[0:7] += X[i][k:k+7]</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accum7[0:7] += X[i+7][k:k+7]</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Reduce accumuators into means</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Multiply means with 1/N</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for i=0:8:N</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X[i][k:k+7] -= means[k:k+7]</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runningMax = max(runningMax, abs(X[i][k:k+7]))</a:t>
            </a:r>
            <a:endParaRPr b="0" lang="en-US" sz="1800" spc="-1" strike="noStrike">
              <a:solidFill>
                <a:srgbClr val="000000"/>
              </a:solidFill>
              <a:uFill>
                <a:solidFill>
                  <a:srgbClr val="ffffff"/>
                </a:solidFill>
              </a:uFill>
              <a:latin typeface="Arial"/>
            </a:endParaRPr>
          </a:p>
        </p:txBody>
      </p:sp>
      <p:sp>
        <p:nvSpPr>
          <p:cNvPr id="171" name="Line 35"/>
          <p:cNvSpPr/>
          <p:nvPr/>
        </p:nvSpPr>
        <p:spPr>
          <a:xfrm>
            <a:off x="761760" y="3733560"/>
            <a:ext cx="360" cy="2667240"/>
          </a:xfrm>
          <a:prstGeom prst="line">
            <a:avLst/>
          </a:prstGeom>
          <a:ln w="31680">
            <a:solidFill>
              <a:srgbClr val="000000"/>
            </a:solidFill>
            <a:miter/>
          </a:ln>
        </p:spPr>
        <p:style>
          <a:lnRef idx="0"/>
          <a:fillRef idx="0"/>
          <a:effectRef idx="0"/>
          <a:fontRef idx="minor"/>
        </p:style>
      </p:sp>
      <p:sp>
        <p:nvSpPr>
          <p:cNvPr id="172" name="Line 36"/>
          <p:cNvSpPr/>
          <p:nvPr/>
        </p:nvSpPr>
        <p:spPr>
          <a:xfrm>
            <a:off x="1218960" y="5943600"/>
            <a:ext cx="360" cy="457200"/>
          </a:xfrm>
          <a:prstGeom prst="line">
            <a:avLst/>
          </a:prstGeom>
          <a:ln w="31680">
            <a:solidFill>
              <a:srgbClr val="000000"/>
            </a:solidFill>
            <a:miter/>
          </a:ln>
        </p:spPr>
        <p:style>
          <a:lnRef idx="0"/>
          <a:fillRef idx="0"/>
          <a:effectRef idx="0"/>
          <a:fontRef idx="minor"/>
        </p:style>
      </p:sp>
      <p:sp>
        <p:nvSpPr>
          <p:cNvPr id="173" name="Line 37"/>
          <p:cNvSpPr/>
          <p:nvPr/>
        </p:nvSpPr>
        <p:spPr>
          <a:xfrm>
            <a:off x="1218960" y="4343400"/>
            <a:ext cx="360" cy="838080"/>
          </a:xfrm>
          <a:prstGeom prst="line">
            <a:avLst/>
          </a:prstGeom>
          <a:ln w="31680">
            <a:solidFill>
              <a:srgbClr val="000000"/>
            </a:solidFill>
            <a:miter/>
          </a:ln>
        </p:spPr>
        <p:style>
          <a:lnRef idx="0"/>
          <a:fillRef idx="0"/>
          <a:effectRef idx="0"/>
          <a:fontRef idx="minor"/>
        </p:style>
      </p:sp>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CustomShape 1"/>
          <p:cNvSpPr/>
          <p:nvPr/>
        </p:nvSpPr>
        <p:spPr>
          <a:xfrm>
            <a:off x="363960" y="380880"/>
            <a:ext cx="8404560" cy="760680"/>
          </a:xfrm>
          <a:prstGeom prst="rect">
            <a:avLst/>
          </a:prstGeom>
          <a:noFill/>
          <a:ln>
            <a:noFill/>
          </a:ln>
        </p:spPr>
        <p:style>
          <a:lnRef idx="0"/>
          <a:fillRef idx="0"/>
          <a:effectRef idx="0"/>
          <a:fontRef idx="minor"/>
        </p:style>
        <p:txBody>
          <a:bodyPr lIns="90000" rIns="90000" tIns="91440" bIns="45000"/>
          <a:p>
            <a:pPr marL="119160" indent="-117720">
              <a:lnSpc>
                <a:spcPct val="100000"/>
              </a:lnSpc>
            </a:pPr>
            <a:r>
              <a:rPr b="1" lang="en-US" sz="3600" spc="-1" strike="noStrike">
                <a:solidFill>
                  <a:srgbClr val="000000"/>
                </a:solidFill>
                <a:uFill>
                  <a:solidFill>
                    <a:srgbClr val="ffffff"/>
                  </a:solidFill>
                </a:uFill>
                <a:latin typeface="Calibri"/>
                <a:ea typeface="DejaVu Sans"/>
              </a:rPr>
              <a:t>Part 1: Optimized Version, Distance</a:t>
            </a:r>
            <a:endParaRPr b="0" lang="en-US" sz="1800" spc="-1" strike="noStrike">
              <a:solidFill>
                <a:srgbClr val="000000"/>
              </a:solidFill>
              <a:uFill>
                <a:solidFill>
                  <a:srgbClr val="ffffff"/>
                </a:solidFill>
              </a:uFill>
              <a:latin typeface="Arial"/>
            </a:endParaRPr>
          </a:p>
        </p:txBody>
      </p:sp>
      <p:sp>
        <p:nvSpPr>
          <p:cNvPr id="175" name="CustomShape 2"/>
          <p:cNvSpPr/>
          <p:nvPr/>
        </p:nvSpPr>
        <p:spPr>
          <a:xfrm>
            <a:off x="591120" y="1295280"/>
            <a:ext cx="1703880" cy="394200"/>
          </a:xfrm>
          <a:prstGeom prst="rect">
            <a:avLst/>
          </a:prstGeom>
          <a:noFill/>
          <a:ln w="6480">
            <a:noFill/>
          </a:ln>
        </p:spPr>
        <p:style>
          <a:lnRef idx="0"/>
          <a:fillRef idx="0"/>
          <a:effectRef idx="0"/>
          <a:fontRef idx="minor"/>
        </p:style>
        <p:txBody>
          <a:bodyPr wrap="none" lIns="90000" rIns="90000" tIns="45000" bIns="45000"/>
          <a:p>
            <a:pPr>
              <a:lnSpc>
                <a:spcPct val="100000"/>
              </a:lnSpc>
            </a:pPr>
            <a:r>
              <a:rPr b="1" lang="en-US" sz="2000" spc="-1" strike="noStrike">
                <a:solidFill>
                  <a:srgbClr val="000000"/>
                </a:solidFill>
                <a:uFill>
                  <a:solidFill>
                    <a:srgbClr val="ffffff"/>
                  </a:solidFill>
                </a:uFill>
                <a:latin typeface="Courier New"/>
                <a:ea typeface="Courier New"/>
              </a:rPr>
              <a:t>float *X =</a:t>
            </a:r>
            <a:endParaRPr b="0" lang="en-US" sz="1800" spc="-1" strike="noStrike">
              <a:solidFill>
                <a:srgbClr val="000000"/>
              </a:solidFill>
              <a:uFill>
                <a:solidFill>
                  <a:srgbClr val="ffffff"/>
                </a:solidFill>
              </a:uFill>
              <a:latin typeface="Arial"/>
            </a:endParaRPr>
          </a:p>
        </p:txBody>
      </p:sp>
      <p:sp>
        <p:nvSpPr>
          <p:cNvPr id="176" name="CustomShape 3"/>
          <p:cNvSpPr/>
          <p:nvPr/>
        </p:nvSpPr>
        <p:spPr>
          <a:xfrm>
            <a:off x="3572640" y="1323360"/>
            <a:ext cx="811440" cy="398520"/>
          </a:xfrm>
          <a:prstGeom prst="rect">
            <a:avLst/>
          </a:prstGeom>
          <a:noFill/>
          <a:ln w="6480">
            <a:noFill/>
          </a:ln>
        </p:spPr>
        <p:style>
          <a:lnRef idx="0"/>
          <a:fillRef idx="0"/>
          <a:effectRef idx="0"/>
          <a:fontRef idx="minor"/>
        </p:style>
      </p:sp>
      <p:sp>
        <p:nvSpPr>
          <p:cNvPr id="177" name="CustomShape 4"/>
          <p:cNvSpPr/>
          <p:nvPr/>
        </p:nvSpPr>
        <p:spPr>
          <a:xfrm>
            <a:off x="3572640" y="1323360"/>
            <a:ext cx="811440" cy="398520"/>
          </a:xfrm>
          <a:prstGeom prst="rect">
            <a:avLst/>
          </a:prstGeom>
          <a:blipFill>
            <a:blip r:embed="rId1"/>
            <a:stretch>
              <a:fillRect/>
            </a:stretch>
          </a:blipFill>
          <a:ln w="6480">
            <a:noFill/>
          </a:ln>
        </p:spPr>
        <p:style>
          <a:lnRef idx="0"/>
          <a:fillRef idx="0"/>
          <a:effectRef idx="0"/>
          <a:fontRef idx="minor"/>
        </p:style>
        <p:txBody>
          <a:bodyPr lIns="90000" rIns="90000" tIns="45000" bIns="45000"/>
          <a:p>
            <a:pPr>
              <a:lnSpc>
                <a:spcPct val="100000"/>
              </a:lnSpc>
            </a:pPr>
            <a:r>
              <a:rPr b="1" lang="en-US" sz="2400" spc="-1" strike="noStrike">
                <a:solidFill>
                  <a:srgbClr val="000000"/>
                </a:solidFill>
                <a:uFill>
                  <a:solidFill>
                    <a:srgbClr val="ffffff"/>
                  </a:solidFill>
                </a:uFill>
                <a:latin typeface="Arial Narrow"/>
                <a:ea typeface="DejaVu Sans"/>
              </a:rPr>
              <a:t> </a:t>
            </a:r>
            <a:endParaRPr b="0" lang="en-US" sz="1800" spc="-1" strike="noStrike">
              <a:solidFill>
                <a:srgbClr val="000000"/>
              </a:solidFill>
              <a:uFill>
                <a:solidFill>
                  <a:srgbClr val="ffffff"/>
                </a:solidFill>
              </a:uFill>
              <a:latin typeface="Arial"/>
            </a:endParaRPr>
          </a:p>
        </p:txBody>
      </p:sp>
      <p:sp>
        <p:nvSpPr>
          <p:cNvPr id="178" name="CustomShape 5"/>
          <p:cNvSpPr/>
          <p:nvPr/>
        </p:nvSpPr>
        <p:spPr>
          <a:xfrm>
            <a:off x="4336200" y="1552320"/>
            <a:ext cx="1339560" cy="360"/>
          </a:xfrm>
          <a:custGeom>
            <a:avLst/>
            <a:gdLst/>
            <a:ahLst/>
            <a:rect l="l" t="t" r="r" b="b"/>
            <a:pathLst>
              <a:path w="21600" h="21600">
                <a:moveTo>
                  <a:pt x="0" y="0"/>
                </a:moveTo>
                <a:lnTo>
                  <a:pt x="21600" y="21600"/>
                </a:lnTo>
              </a:path>
            </a:pathLst>
          </a:custGeom>
          <a:noFill/>
          <a:ln w="57240">
            <a:solidFill>
              <a:srgbClr val="000000"/>
            </a:solidFill>
            <a:miter/>
            <a:tailEnd len="med" type="triangle" w="med"/>
          </a:ln>
        </p:spPr>
        <p:style>
          <a:lnRef idx="0"/>
          <a:fillRef idx="0"/>
          <a:effectRef idx="0"/>
          <a:fontRef idx="minor"/>
        </p:style>
      </p:sp>
      <p:sp>
        <p:nvSpPr>
          <p:cNvPr id="179" name="CustomShape 6"/>
          <p:cNvSpPr/>
          <p:nvPr/>
        </p:nvSpPr>
        <p:spPr>
          <a:xfrm>
            <a:off x="577440" y="1710720"/>
            <a:ext cx="470160" cy="459360"/>
          </a:xfrm>
          <a:prstGeom prst="rect">
            <a:avLst/>
          </a:prstGeom>
          <a:solidFill>
            <a:srgbClr val="ffc00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0,0</a:t>
            </a:r>
            <a:endParaRPr b="0" lang="en-US" sz="1800" spc="-1" strike="noStrike">
              <a:solidFill>
                <a:srgbClr val="000000"/>
              </a:solidFill>
              <a:uFill>
                <a:solidFill>
                  <a:srgbClr val="ffffff"/>
                </a:solidFill>
              </a:uFill>
              <a:latin typeface="Arial"/>
            </a:endParaRPr>
          </a:p>
        </p:txBody>
      </p:sp>
      <p:sp>
        <p:nvSpPr>
          <p:cNvPr id="180" name="CustomShape 7"/>
          <p:cNvSpPr/>
          <p:nvPr/>
        </p:nvSpPr>
        <p:spPr>
          <a:xfrm>
            <a:off x="1078200" y="1712520"/>
            <a:ext cx="470160" cy="459360"/>
          </a:xfrm>
          <a:prstGeom prst="rect">
            <a:avLst/>
          </a:prstGeom>
          <a:solidFill>
            <a:srgbClr val="ffc00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0,1</a:t>
            </a:r>
            <a:endParaRPr b="0" lang="en-US" sz="1800" spc="-1" strike="noStrike">
              <a:solidFill>
                <a:srgbClr val="000000"/>
              </a:solidFill>
              <a:uFill>
                <a:solidFill>
                  <a:srgbClr val="ffffff"/>
                </a:solidFill>
              </a:uFill>
              <a:latin typeface="Arial"/>
            </a:endParaRPr>
          </a:p>
        </p:txBody>
      </p:sp>
      <p:sp>
        <p:nvSpPr>
          <p:cNvPr id="181" name="CustomShape 8"/>
          <p:cNvSpPr/>
          <p:nvPr/>
        </p:nvSpPr>
        <p:spPr>
          <a:xfrm>
            <a:off x="1578600" y="1712520"/>
            <a:ext cx="470160" cy="459360"/>
          </a:xfrm>
          <a:prstGeom prst="rect">
            <a:avLst/>
          </a:prstGeom>
          <a:solidFill>
            <a:srgbClr val="ffc00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0,2</a:t>
            </a:r>
            <a:endParaRPr b="0" lang="en-US" sz="1800" spc="-1" strike="noStrike">
              <a:solidFill>
                <a:srgbClr val="000000"/>
              </a:solidFill>
              <a:uFill>
                <a:solidFill>
                  <a:srgbClr val="ffffff"/>
                </a:solidFill>
              </a:uFill>
              <a:latin typeface="Arial"/>
            </a:endParaRPr>
          </a:p>
        </p:txBody>
      </p:sp>
      <p:sp>
        <p:nvSpPr>
          <p:cNvPr id="182" name="CustomShape 9"/>
          <p:cNvSpPr/>
          <p:nvPr/>
        </p:nvSpPr>
        <p:spPr>
          <a:xfrm>
            <a:off x="2079000" y="1712520"/>
            <a:ext cx="470160" cy="459360"/>
          </a:xfrm>
          <a:prstGeom prst="rect">
            <a:avLst/>
          </a:prstGeom>
          <a:solidFill>
            <a:srgbClr val="ffc00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0,3</a:t>
            </a:r>
            <a:endParaRPr b="0" lang="en-US" sz="1800" spc="-1" strike="noStrike">
              <a:solidFill>
                <a:srgbClr val="000000"/>
              </a:solidFill>
              <a:uFill>
                <a:solidFill>
                  <a:srgbClr val="ffffff"/>
                </a:solidFill>
              </a:uFill>
              <a:latin typeface="Arial"/>
            </a:endParaRPr>
          </a:p>
        </p:txBody>
      </p:sp>
      <p:sp>
        <p:nvSpPr>
          <p:cNvPr id="183" name="CustomShape 10"/>
          <p:cNvSpPr/>
          <p:nvPr/>
        </p:nvSpPr>
        <p:spPr>
          <a:xfrm>
            <a:off x="2579400" y="1712520"/>
            <a:ext cx="470160" cy="459360"/>
          </a:xfrm>
          <a:prstGeom prst="rect">
            <a:avLst/>
          </a:prstGeom>
          <a:solidFill>
            <a:srgbClr val="ffc00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0,4</a:t>
            </a:r>
            <a:endParaRPr b="0" lang="en-US" sz="1800" spc="-1" strike="noStrike">
              <a:solidFill>
                <a:srgbClr val="000000"/>
              </a:solidFill>
              <a:uFill>
                <a:solidFill>
                  <a:srgbClr val="ffffff"/>
                </a:solidFill>
              </a:uFill>
              <a:latin typeface="Arial"/>
            </a:endParaRPr>
          </a:p>
        </p:txBody>
      </p:sp>
      <p:sp>
        <p:nvSpPr>
          <p:cNvPr id="184" name="CustomShape 11"/>
          <p:cNvSpPr/>
          <p:nvPr/>
        </p:nvSpPr>
        <p:spPr>
          <a:xfrm>
            <a:off x="3080160" y="1712520"/>
            <a:ext cx="470160" cy="459360"/>
          </a:xfrm>
          <a:prstGeom prst="rect">
            <a:avLst/>
          </a:prstGeom>
          <a:solidFill>
            <a:srgbClr val="ffc00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0,5</a:t>
            </a:r>
            <a:endParaRPr b="0" lang="en-US" sz="1800" spc="-1" strike="noStrike">
              <a:solidFill>
                <a:srgbClr val="000000"/>
              </a:solidFill>
              <a:uFill>
                <a:solidFill>
                  <a:srgbClr val="ffffff"/>
                </a:solidFill>
              </a:uFill>
              <a:latin typeface="Arial"/>
            </a:endParaRPr>
          </a:p>
        </p:txBody>
      </p:sp>
      <p:sp>
        <p:nvSpPr>
          <p:cNvPr id="185" name="CustomShape 12"/>
          <p:cNvSpPr/>
          <p:nvPr/>
        </p:nvSpPr>
        <p:spPr>
          <a:xfrm>
            <a:off x="3580560" y="1712520"/>
            <a:ext cx="470160" cy="459360"/>
          </a:xfrm>
          <a:prstGeom prst="rect">
            <a:avLst/>
          </a:prstGeom>
          <a:solidFill>
            <a:srgbClr val="ffc00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0,6</a:t>
            </a:r>
            <a:endParaRPr b="0" lang="en-US" sz="1800" spc="-1" strike="noStrike">
              <a:solidFill>
                <a:srgbClr val="000000"/>
              </a:solidFill>
              <a:uFill>
                <a:solidFill>
                  <a:srgbClr val="ffffff"/>
                </a:solidFill>
              </a:uFill>
              <a:latin typeface="Arial"/>
            </a:endParaRPr>
          </a:p>
        </p:txBody>
      </p:sp>
      <p:sp>
        <p:nvSpPr>
          <p:cNvPr id="186" name="CustomShape 13"/>
          <p:cNvSpPr/>
          <p:nvPr/>
        </p:nvSpPr>
        <p:spPr>
          <a:xfrm>
            <a:off x="4080960" y="1712520"/>
            <a:ext cx="470160" cy="459360"/>
          </a:xfrm>
          <a:prstGeom prst="rect">
            <a:avLst/>
          </a:prstGeom>
          <a:solidFill>
            <a:srgbClr val="ffc00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0,7</a:t>
            </a:r>
            <a:endParaRPr b="0" lang="en-US" sz="1800" spc="-1" strike="noStrike">
              <a:solidFill>
                <a:srgbClr val="000000"/>
              </a:solidFill>
              <a:uFill>
                <a:solidFill>
                  <a:srgbClr val="ffffff"/>
                </a:solidFill>
              </a:uFill>
              <a:latin typeface="Arial"/>
            </a:endParaRPr>
          </a:p>
        </p:txBody>
      </p:sp>
      <p:sp>
        <p:nvSpPr>
          <p:cNvPr id="187" name="CustomShape 14"/>
          <p:cNvSpPr/>
          <p:nvPr/>
        </p:nvSpPr>
        <p:spPr>
          <a:xfrm>
            <a:off x="4581720" y="1712520"/>
            <a:ext cx="470160" cy="459360"/>
          </a:xfrm>
          <a:prstGeom prst="rect">
            <a:avLst/>
          </a:prstGeom>
          <a:solidFill>
            <a:srgbClr val="00b05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1,0</a:t>
            </a:r>
            <a:endParaRPr b="0" lang="en-US" sz="1800" spc="-1" strike="noStrike">
              <a:solidFill>
                <a:srgbClr val="000000"/>
              </a:solidFill>
              <a:uFill>
                <a:solidFill>
                  <a:srgbClr val="ffffff"/>
                </a:solidFill>
              </a:uFill>
              <a:latin typeface="Arial"/>
            </a:endParaRPr>
          </a:p>
        </p:txBody>
      </p:sp>
      <p:sp>
        <p:nvSpPr>
          <p:cNvPr id="188" name="CustomShape 15"/>
          <p:cNvSpPr/>
          <p:nvPr/>
        </p:nvSpPr>
        <p:spPr>
          <a:xfrm>
            <a:off x="5082120" y="1712520"/>
            <a:ext cx="470160" cy="459360"/>
          </a:xfrm>
          <a:prstGeom prst="rect">
            <a:avLst/>
          </a:prstGeom>
          <a:solidFill>
            <a:srgbClr val="00b05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1,1</a:t>
            </a:r>
            <a:endParaRPr b="0" lang="en-US" sz="1800" spc="-1" strike="noStrike">
              <a:solidFill>
                <a:srgbClr val="000000"/>
              </a:solidFill>
              <a:uFill>
                <a:solidFill>
                  <a:srgbClr val="ffffff"/>
                </a:solidFill>
              </a:uFill>
              <a:latin typeface="Arial"/>
            </a:endParaRPr>
          </a:p>
        </p:txBody>
      </p:sp>
      <p:sp>
        <p:nvSpPr>
          <p:cNvPr id="189" name="CustomShape 16"/>
          <p:cNvSpPr/>
          <p:nvPr/>
        </p:nvSpPr>
        <p:spPr>
          <a:xfrm>
            <a:off x="5582520" y="1712520"/>
            <a:ext cx="470160" cy="459360"/>
          </a:xfrm>
          <a:prstGeom prst="rect">
            <a:avLst/>
          </a:prstGeom>
          <a:solidFill>
            <a:srgbClr val="00b05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1,2</a:t>
            </a:r>
            <a:endParaRPr b="0" lang="en-US" sz="1800" spc="-1" strike="noStrike">
              <a:solidFill>
                <a:srgbClr val="000000"/>
              </a:solidFill>
              <a:uFill>
                <a:solidFill>
                  <a:srgbClr val="ffffff"/>
                </a:solidFill>
              </a:uFill>
              <a:latin typeface="Arial"/>
            </a:endParaRPr>
          </a:p>
        </p:txBody>
      </p:sp>
      <p:sp>
        <p:nvSpPr>
          <p:cNvPr id="190" name="CustomShape 17"/>
          <p:cNvSpPr/>
          <p:nvPr/>
        </p:nvSpPr>
        <p:spPr>
          <a:xfrm>
            <a:off x="6083280" y="1712520"/>
            <a:ext cx="470160" cy="459360"/>
          </a:xfrm>
          <a:prstGeom prst="rect">
            <a:avLst/>
          </a:prstGeom>
          <a:solidFill>
            <a:srgbClr val="00b05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1,3</a:t>
            </a:r>
            <a:endParaRPr b="0" lang="en-US" sz="1800" spc="-1" strike="noStrike">
              <a:solidFill>
                <a:srgbClr val="000000"/>
              </a:solidFill>
              <a:uFill>
                <a:solidFill>
                  <a:srgbClr val="ffffff"/>
                </a:solidFill>
              </a:uFill>
              <a:latin typeface="Arial"/>
            </a:endParaRPr>
          </a:p>
        </p:txBody>
      </p:sp>
      <p:sp>
        <p:nvSpPr>
          <p:cNvPr id="191" name="CustomShape 18"/>
          <p:cNvSpPr/>
          <p:nvPr/>
        </p:nvSpPr>
        <p:spPr>
          <a:xfrm>
            <a:off x="6583680" y="1712520"/>
            <a:ext cx="470160" cy="459360"/>
          </a:xfrm>
          <a:prstGeom prst="rect">
            <a:avLst/>
          </a:prstGeom>
          <a:solidFill>
            <a:srgbClr val="00b05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1,4</a:t>
            </a:r>
            <a:endParaRPr b="0" lang="en-US" sz="1800" spc="-1" strike="noStrike">
              <a:solidFill>
                <a:srgbClr val="000000"/>
              </a:solidFill>
              <a:uFill>
                <a:solidFill>
                  <a:srgbClr val="ffffff"/>
                </a:solidFill>
              </a:uFill>
              <a:latin typeface="Arial"/>
            </a:endParaRPr>
          </a:p>
        </p:txBody>
      </p:sp>
      <p:sp>
        <p:nvSpPr>
          <p:cNvPr id="192" name="CustomShape 19"/>
          <p:cNvSpPr/>
          <p:nvPr/>
        </p:nvSpPr>
        <p:spPr>
          <a:xfrm>
            <a:off x="7084080" y="1712520"/>
            <a:ext cx="470160" cy="459360"/>
          </a:xfrm>
          <a:prstGeom prst="rect">
            <a:avLst/>
          </a:prstGeom>
          <a:solidFill>
            <a:srgbClr val="00b05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1,5</a:t>
            </a:r>
            <a:endParaRPr b="0" lang="en-US" sz="1800" spc="-1" strike="noStrike">
              <a:solidFill>
                <a:srgbClr val="000000"/>
              </a:solidFill>
              <a:uFill>
                <a:solidFill>
                  <a:srgbClr val="ffffff"/>
                </a:solidFill>
              </a:uFill>
              <a:latin typeface="Arial"/>
            </a:endParaRPr>
          </a:p>
        </p:txBody>
      </p:sp>
      <p:sp>
        <p:nvSpPr>
          <p:cNvPr id="193" name="CustomShape 20"/>
          <p:cNvSpPr/>
          <p:nvPr/>
        </p:nvSpPr>
        <p:spPr>
          <a:xfrm>
            <a:off x="7584480" y="1712520"/>
            <a:ext cx="470160" cy="459360"/>
          </a:xfrm>
          <a:prstGeom prst="rect">
            <a:avLst/>
          </a:prstGeom>
          <a:solidFill>
            <a:srgbClr val="00b05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1,6</a:t>
            </a:r>
            <a:endParaRPr b="0" lang="en-US" sz="1800" spc="-1" strike="noStrike">
              <a:solidFill>
                <a:srgbClr val="000000"/>
              </a:solidFill>
              <a:uFill>
                <a:solidFill>
                  <a:srgbClr val="ffffff"/>
                </a:solidFill>
              </a:uFill>
              <a:latin typeface="Arial"/>
            </a:endParaRPr>
          </a:p>
        </p:txBody>
      </p:sp>
      <p:sp>
        <p:nvSpPr>
          <p:cNvPr id="194" name="CustomShape 21"/>
          <p:cNvSpPr/>
          <p:nvPr/>
        </p:nvSpPr>
        <p:spPr>
          <a:xfrm>
            <a:off x="8085240" y="1710720"/>
            <a:ext cx="470160" cy="459360"/>
          </a:xfrm>
          <a:prstGeom prst="rect">
            <a:avLst/>
          </a:prstGeom>
          <a:solidFill>
            <a:srgbClr val="00b050"/>
          </a:solidFill>
          <a:ln w="6480">
            <a:solidFill>
              <a:schemeClr val="tx1">
                <a:lumMod val="50000"/>
                <a:lumOff val="50000"/>
              </a:schemeClr>
            </a:solidFill>
            <a:round/>
          </a:ln>
        </p:spPr>
        <p:style>
          <a:lnRef idx="0"/>
          <a:fillRef idx="0"/>
          <a:effectRef idx="0"/>
          <a:fontRef idx="minor"/>
        </p:style>
        <p:txBody>
          <a:bodyPr wrap="none" lIns="0" rIns="0" tIns="0" bIns="0" anchor="ctr"/>
          <a:p>
            <a:pPr algn="ctr">
              <a:lnSpc>
                <a:spcPct val="100000"/>
              </a:lnSpc>
            </a:pPr>
            <a:r>
              <a:rPr b="1" lang="en-US" sz="1200" spc="-1" strike="noStrike">
                <a:solidFill>
                  <a:srgbClr val="000000"/>
                </a:solidFill>
                <a:uFill>
                  <a:solidFill>
                    <a:srgbClr val="ffffff"/>
                  </a:solidFill>
                </a:uFill>
                <a:latin typeface="Consolas"/>
                <a:ea typeface="DejaVu Sans"/>
              </a:rPr>
              <a:t>x</a:t>
            </a:r>
            <a:r>
              <a:rPr b="1" lang="en-US" sz="1200" spc="-1" strike="noStrike" baseline="-25000">
                <a:solidFill>
                  <a:srgbClr val="000000"/>
                </a:solidFill>
                <a:uFill>
                  <a:solidFill>
                    <a:srgbClr val="ffffff"/>
                  </a:solidFill>
                </a:uFill>
                <a:latin typeface="Consolas"/>
                <a:ea typeface="DejaVu Sans"/>
              </a:rPr>
              <a:t>1,7</a:t>
            </a:r>
            <a:endParaRPr b="0" lang="en-US" sz="1800" spc="-1" strike="noStrike">
              <a:solidFill>
                <a:srgbClr val="000000"/>
              </a:solidFill>
              <a:uFill>
                <a:solidFill>
                  <a:srgbClr val="ffffff"/>
                </a:solidFill>
              </a:uFill>
              <a:latin typeface="Arial"/>
            </a:endParaRPr>
          </a:p>
        </p:txBody>
      </p:sp>
      <p:sp>
        <p:nvSpPr>
          <p:cNvPr id="195" name="CustomShape 22"/>
          <p:cNvSpPr/>
          <p:nvPr/>
        </p:nvSpPr>
        <p:spPr>
          <a:xfrm>
            <a:off x="5904720" y="2342520"/>
            <a:ext cx="1856520" cy="394200"/>
          </a:xfrm>
          <a:prstGeom prst="rect">
            <a:avLst/>
          </a:prstGeom>
          <a:noFill/>
          <a:ln w="6480">
            <a:noFill/>
          </a:ln>
        </p:spPr>
        <p:style>
          <a:lnRef idx="0"/>
          <a:fillRef idx="0"/>
          <a:effectRef idx="0"/>
          <a:fontRef idx="minor"/>
        </p:style>
        <p:txBody>
          <a:bodyPr wrap="none" lIns="90000" rIns="90000" tIns="45000" bIns="45000"/>
          <a:p>
            <a:pPr>
              <a:lnSpc>
                <a:spcPct val="100000"/>
              </a:lnSpc>
            </a:pPr>
            <a:r>
              <a:rPr b="1" lang="en-US" sz="2000" spc="-1" strike="noStrike">
                <a:solidFill>
                  <a:srgbClr val="000000"/>
                </a:solidFill>
                <a:uFill>
                  <a:solidFill>
                    <a:srgbClr val="ffffff"/>
                  </a:solidFill>
                </a:uFill>
                <a:latin typeface="Courier New"/>
                <a:ea typeface="Courier New"/>
              </a:rPr>
              <a:t>float *DD =</a:t>
            </a:r>
            <a:endParaRPr b="0" lang="en-US" sz="1800" spc="-1" strike="noStrike">
              <a:solidFill>
                <a:srgbClr val="000000"/>
              </a:solidFill>
              <a:uFill>
                <a:solidFill>
                  <a:srgbClr val="ffffff"/>
                </a:solidFill>
              </a:uFill>
              <a:latin typeface="Arial"/>
            </a:endParaRPr>
          </a:p>
        </p:txBody>
      </p:sp>
      <p:graphicFrame>
        <p:nvGraphicFramePr>
          <p:cNvPr id="196" name="Table 23"/>
          <p:cNvGraphicFramePr/>
          <p:nvPr/>
        </p:nvGraphicFramePr>
        <p:xfrm>
          <a:off x="6258960" y="2739240"/>
          <a:ext cx="5471640" cy="10718640"/>
        </p:xfrm>
        <a:graphic>
          <a:graphicData uri="http://schemas.openxmlformats.org/drawingml/2006/table">
            <a:tbl>
              <a:tblPr/>
              <a:tblGrid>
                <a:gridCol w="218880"/>
                <a:gridCol w="218880"/>
                <a:gridCol w="218880"/>
                <a:gridCol w="218880"/>
                <a:gridCol w="218880"/>
                <a:gridCol w="218880"/>
                <a:gridCol w="218880"/>
                <a:gridCol w="218880"/>
                <a:gridCol w="218880"/>
                <a:gridCol w="218880"/>
                <a:gridCol w="218880"/>
                <a:gridCol w="218880"/>
                <a:gridCol w="218880"/>
                <a:gridCol w="218880"/>
                <a:gridCol w="218880"/>
                <a:gridCol w="218880"/>
                <a:gridCol w="218880"/>
                <a:gridCol w="218880"/>
                <a:gridCol w="218880"/>
                <a:gridCol w="218880"/>
                <a:gridCol w="218880"/>
                <a:gridCol w="218880"/>
                <a:gridCol w="218880"/>
                <a:gridCol w="218880"/>
                <a:gridCol w="218880"/>
              </a:tblGrid>
              <a:tr h="428760">
                <a:tc>
                  <a:tcPr marL="91440" marR="91440">
                    <a:lnL w="12240">
                      <a:solidFill>
                        <a:srgbClr val="000000"/>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d47676"/>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d47676"/>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d47676"/>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d47676"/>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d47676"/>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d47676"/>
                    </a:solidFill>
                  </a:tcPr>
                </a:tc>
                <a:tc>
                  <a:tcPr marL="91440" marR="91440">
                    <a:lnL w="12240">
                      <a:solidFill>
                        <a:srgbClr val="ffffff"/>
                      </a:solidFill>
                    </a:lnL>
                    <a:lnR w="12240">
                      <a:solidFill>
                        <a:srgbClr val="000000"/>
                      </a:solidFill>
                    </a:lnR>
                    <a:lnT w="12240">
                      <a:solidFill>
                        <a:srgbClr val="000000"/>
                      </a:solidFill>
                    </a:lnT>
                    <a:lnB w="12240">
                      <a:solidFill>
                        <a:srgbClr val="ffffff"/>
                      </a:solidFill>
                    </a:lnB>
                    <a:solidFill>
                      <a:srgbClr val="d47676"/>
                    </a:solidFill>
                  </a:tcPr>
                </a:tc>
                <a:tc>
                  <a:tcPr marL="91440" marR="91440">
                    <a:lnL w="12240">
                      <a:solidFill>
                        <a:srgbClr val="000000"/>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000000"/>
                      </a:solidFill>
                    </a:lnT>
                    <a:lnB w="12240">
                      <a:solidFill>
                        <a:srgbClr val="ffffff"/>
                      </a:solidFill>
                    </a:lnB>
                    <a:solidFill>
                      <a:srgbClr val="e9e7e7"/>
                    </a:solidFill>
                  </a:tcPr>
                </a:tc>
              </a:tr>
              <a:tr h="428760">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47676"/>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47676"/>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47676"/>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47676"/>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47676"/>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d47676"/>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c>
                  <a:tcPr marL="91440" marR="91440">
                    <a:lnL w="12240">
                      <a:solidFill>
                        <a:srgbClr val="000000"/>
                      </a:solidFill>
                    </a:lnL>
                    <a:lnR w="12240">
                      <a:solidFill>
                        <a:srgbClr val="ffffff"/>
                      </a:solidFill>
                    </a:lnR>
                    <a:lnT w="12240">
                      <a:solidFill>
                        <a:srgbClr val="000000"/>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bbbbe3"/>
                    </a:solidFill>
                  </a:tcPr>
                </a:tc>
                <a:tc>
                  <a:tcPr marL="91440" marR="91440">
                    <a:lnL w="12240">
                      <a:solidFill>
                        <a:srgbClr val="ffffff"/>
                      </a:solidFill>
                    </a:lnL>
                    <a:lnR w="12240">
                      <a:solidFill>
                        <a:srgbClr val="000000"/>
                      </a:solidFill>
                    </a:lnR>
                    <a:lnT w="12240">
                      <a:solidFill>
                        <a:srgbClr val="000000"/>
                      </a:solidFill>
                    </a:lnT>
                    <a:lnB w="12240">
                      <a:solidFill>
                        <a:srgbClr val="ffffff"/>
                      </a:solidFill>
                    </a:lnB>
                    <a:solidFill>
                      <a:srgbClr val="bbbbe3"/>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47676"/>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47676"/>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47676"/>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47676"/>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d47676"/>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bbbbe3"/>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47676"/>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47676"/>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47676"/>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d47676"/>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bbbbe3"/>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47676"/>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47676"/>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d47676"/>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bbbbe3"/>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47676"/>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d47676"/>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bbbbe3"/>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d47676"/>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8"/>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8"/>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8"/>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8"/>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8"/>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bbbbe3"/>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000000"/>
                      </a:solidFill>
                    </a:lnB>
                    <a:solidFill>
                      <a:srgbClr val="e9e7e7"/>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bbbbe3"/>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c>
                  <a:tcPr marL="91440" marR="91440">
                    <a:lnL w="12240">
                      <a:solidFill>
                        <a:srgbClr val="000000"/>
                      </a:solidFill>
                    </a:lnL>
                    <a:lnR w="12240">
                      <a:solidFill>
                        <a:srgbClr val="ffffff"/>
                      </a:solidFill>
                    </a:lnR>
                    <a:lnT w="12240">
                      <a:solidFill>
                        <a:srgbClr val="ffffff"/>
                      </a:solidFill>
                    </a:lnT>
                    <a:lnB w="12240">
                      <a:solidFill>
                        <a:srgbClr val="000000"/>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bbbbe3"/>
                    </a:solidFill>
                  </a:tcPr>
                </a:tc>
                <a:tc>
                  <a:tcPr marL="91440" marR="91440">
                    <a:lnL w="12240">
                      <a:solidFill>
                        <a:srgbClr val="ffffff"/>
                      </a:solidFill>
                    </a:lnL>
                    <a:lnR w="12240">
                      <a:solidFill>
                        <a:srgbClr val="000000"/>
                      </a:solidFill>
                    </a:lnR>
                    <a:lnT w="12240">
                      <a:solidFill>
                        <a:srgbClr val="ffffff"/>
                      </a:solidFill>
                    </a:lnT>
                    <a:lnB w="12240">
                      <a:solidFill>
                        <a:srgbClr val="000000"/>
                      </a:solidFill>
                    </a:lnB>
                    <a:solidFill>
                      <a:srgbClr val="bbbbe3"/>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8"/>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000000"/>
                      </a:solidFill>
                    </a:lnR>
                    <a:lnT w="12240">
                      <a:solidFill>
                        <a:srgbClr val="ffffff"/>
                      </a:solidFill>
                    </a:lnT>
                    <a:lnB w="12240">
                      <a:solidFill>
                        <a:srgbClr val="ffffff"/>
                      </a:solidFill>
                    </a:lnB>
                    <a:solidFill>
                      <a:srgbClr val="e9e7e7"/>
                    </a:solidFill>
                  </a:tcPr>
                </a:tc>
                <a:tc>
                  <a:tcPr marL="91440" marR="91440">
                    <a:lnL w="12240">
                      <a:solidFill>
                        <a:srgbClr val="000000"/>
                      </a:solidFill>
                    </a:lnL>
                    <a:lnR w="12240">
                      <a:solidFill>
                        <a:srgbClr val="ffffff"/>
                      </a:solidFill>
                    </a:lnR>
                    <a:lnT w="12240">
                      <a:solidFill>
                        <a:srgbClr val="000000"/>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bbbbe3"/>
                    </a:solidFill>
                  </a:tcPr>
                </a:tc>
                <a:tc>
                  <a:tcPr marL="91440" marR="91440">
                    <a:lnL w="12240">
                      <a:solidFill>
                        <a:srgbClr val="ffffff"/>
                      </a:solidFill>
                    </a:lnL>
                    <a:lnR w="12240">
                      <a:solidFill>
                        <a:srgbClr val="000000"/>
                      </a:solidFill>
                    </a:lnR>
                    <a:lnT w="12240">
                      <a:solidFill>
                        <a:srgbClr val="000000"/>
                      </a:solidFill>
                    </a:lnT>
                    <a:lnB w="12240">
                      <a:solidFill>
                        <a:srgbClr val="ffffff"/>
                      </a:solidFill>
                    </a:lnB>
                    <a:solidFill>
                      <a:srgbClr val="bbbbe3"/>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8"/>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000000"/>
                      </a:solidFill>
                    </a:lnR>
                    <a:lnT w="12240">
                      <a:solidFill>
                        <a:srgbClr val="ffffff"/>
                      </a:solidFill>
                    </a:lnT>
                    <a:lnB w="12240">
                      <a:solidFill>
                        <a:srgbClr val="ffffff"/>
                      </a:solidFill>
                    </a:lnB>
                    <a:solidFill>
                      <a:srgbClr val="e9e7e7"/>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bbbbe3"/>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000000"/>
                      </a:solidFill>
                    </a:lnR>
                    <a:lnT w="12240">
                      <a:solidFill>
                        <a:srgbClr val="ffffff"/>
                      </a:solidFill>
                    </a:lnT>
                    <a:lnB w="12240">
                      <a:solidFill>
                        <a:srgbClr val="ffffff"/>
                      </a:solidFill>
                    </a:lnB>
                    <a:solidFill>
                      <a:srgbClr val="e9e7e7"/>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bbbbe3"/>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000000"/>
                      </a:solidFill>
                    </a:lnR>
                    <a:lnT w="12240">
                      <a:solidFill>
                        <a:srgbClr val="ffffff"/>
                      </a:solidFill>
                    </a:lnT>
                    <a:lnB w="12240">
                      <a:solidFill>
                        <a:srgbClr val="ffffff"/>
                      </a:solidFill>
                    </a:lnB>
                    <a:solidFill>
                      <a:srgbClr val="e9e7e7"/>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bbbbe3"/>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000000"/>
                      </a:solidFill>
                    </a:lnR>
                    <a:lnT w="12240">
                      <a:solidFill>
                        <a:srgbClr val="ffffff"/>
                      </a:solidFill>
                    </a:lnT>
                    <a:lnB w="12240">
                      <a:solidFill>
                        <a:srgbClr val="ffffff"/>
                      </a:solidFill>
                    </a:lnB>
                    <a:solidFill>
                      <a:srgbClr val="e9e7e7"/>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bbbbe3"/>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000000"/>
                      </a:solidFill>
                    </a:lnR>
                    <a:lnT w="12240">
                      <a:solidFill>
                        <a:srgbClr val="ffffff"/>
                      </a:solidFill>
                    </a:lnT>
                    <a:lnB w="12240">
                      <a:solidFill>
                        <a:srgbClr val="ffffff"/>
                      </a:solidFill>
                    </a:lnB>
                    <a:solidFill>
                      <a:srgbClr val="e9e7e7"/>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bbbbe3"/>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000000"/>
                      </a:solidFill>
                    </a:lnR>
                    <a:lnT w="12240">
                      <a:solidFill>
                        <a:srgbClr val="ffffff"/>
                      </a:solidFill>
                    </a:lnT>
                    <a:lnB w="12240">
                      <a:solidFill>
                        <a:srgbClr val="ffffff"/>
                      </a:solidFill>
                    </a:lnB>
                    <a:solidFill>
                      <a:srgbClr val="e9e7e7"/>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bbbbe3"/>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bbbbe3"/>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000000"/>
                      </a:solidFill>
                    </a:lnR>
                    <a:lnT w="12240">
                      <a:solidFill>
                        <a:srgbClr val="ffffff"/>
                      </a:solidFill>
                    </a:lnT>
                    <a:lnB w="12240">
                      <a:solidFill>
                        <a:srgbClr val="ffffff"/>
                      </a:solidFill>
                    </a:lnB>
                    <a:solidFill>
                      <a:srgbClr val="e9e7e7"/>
                    </a:solidFill>
                  </a:tcPr>
                </a:tc>
                <a:tc>
                  <a:tcPr marL="91440" marR="91440">
                    <a:lnL w="12240">
                      <a:solidFill>
                        <a:srgbClr val="000000"/>
                      </a:solidFill>
                    </a:lnL>
                    <a:lnR w="12240">
                      <a:solidFill>
                        <a:srgbClr val="ffffff"/>
                      </a:solidFill>
                    </a:lnR>
                    <a:lnT w="12240">
                      <a:solidFill>
                        <a:srgbClr val="ffffff"/>
                      </a:solidFill>
                    </a:lnT>
                    <a:lnB w="12240">
                      <a:solidFill>
                        <a:srgbClr val="000000"/>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bbbbe3"/>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bbbbe3"/>
                    </a:solidFill>
                  </a:tcPr>
                </a:tc>
                <a:tc>
                  <a:tcPr marL="91440" marR="91440">
                    <a:lnL w="12240">
                      <a:solidFill>
                        <a:srgbClr val="ffffff"/>
                      </a:solidFill>
                    </a:lnL>
                    <a:lnR w="12240">
                      <a:solidFill>
                        <a:srgbClr val="000000"/>
                      </a:solidFill>
                    </a:lnR>
                    <a:lnT w="12240">
                      <a:solidFill>
                        <a:srgbClr val="ffffff"/>
                      </a:solidFill>
                    </a:lnT>
                    <a:lnB w="12240">
                      <a:solidFill>
                        <a:srgbClr val="000000"/>
                      </a:solidFill>
                    </a:lnB>
                    <a:solidFill>
                      <a:srgbClr val="bbbbe3"/>
                    </a:solidFill>
                  </a:tcPr>
                </a:tc>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000000"/>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ffffff"/>
                      </a:solidFill>
                    </a:lnB>
                    <a:solidFill>
                      <a:srgbClr val="e9e7e7"/>
                    </a:solidFill>
                  </a:tcPr>
                </a:tc>
              </a:tr>
              <a:tr h="428760">
                <a:tc>
                  <a:tcPr marL="91440" marR="91440">
                    <a:lnL w="12240">
                      <a:solidFill>
                        <a:srgbClr val="000000"/>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ffffff"/>
                      </a:solidFill>
                    </a:lnR>
                    <a:lnT w="12240">
                      <a:solidFill>
                        <a:srgbClr val="ffffff"/>
                      </a:solidFill>
                    </a:lnT>
                    <a:lnB w="12240">
                      <a:solidFill>
                        <a:srgbClr val="000000"/>
                      </a:solidFill>
                    </a:lnB>
                    <a:solidFill>
                      <a:srgbClr val="e9e7e7"/>
                    </a:solidFill>
                  </a:tcPr>
                </a:tc>
                <a:tc>
                  <a:tcPr marL="91440" marR="91440">
                    <a:lnL w="12240">
                      <a:solidFill>
                        <a:srgbClr val="ffffff"/>
                      </a:solidFill>
                    </a:lnL>
                    <a:lnR w="12240">
                      <a:solidFill>
                        <a:srgbClr val="000000"/>
                      </a:solidFill>
                    </a:lnR>
                    <a:lnT w="12240">
                      <a:solidFill>
                        <a:srgbClr val="ffffff"/>
                      </a:solidFill>
                    </a:lnT>
                    <a:lnB w="12240">
                      <a:solidFill>
                        <a:srgbClr val="000000"/>
                      </a:solidFill>
                    </a:lnB>
                    <a:solidFill>
                      <a:srgbClr val="e9e7e7"/>
                    </a:solidFill>
                  </a:tcPr>
                </a:tc>
              </a:tr>
            </a:tbl>
          </a:graphicData>
        </a:graphic>
      </p:graphicFrame>
      <p:sp>
        <p:nvSpPr>
          <p:cNvPr id="197" name="CustomShape 24"/>
          <p:cNvSpPr/>
          <p:nvPr/>
        </p:nvSpPr>
        <p:spPr>
          <a:xfrm>
            <a:off x="210600" y="2374200"/>
            <a:ext cx="6078960" cy="4159800"/>
          </a:xfrm>
          <a:prstGeom prst="rect">
            <a:avLst/>
          </a:prstGeom>
          <a:noFill/>
          <a:ln w="6480">
            <a:noFill/>
          </a:ln>
        </p:spPr>
        <p:style>
          <a:lnRef idx="0"/>
          <a:fillRef idx="0"/>
          <a:effectRef idx="0"/>
          <a:fontRef idx="minor"/>
        </p:style>
        <p:txBody>
          <a:bodyPr wrap="none" lIns="90000" rIns="90000" tIns="45000" bIns="45000"/>
          <a:p>
            <a:pPr marL="14400">
              <a:lnSpc>
                <a:spcPct val="100000"/>
              </a:lnSpc>
            </a:pPr>
            <a:r>
              <a:rPr b="1" lang="en-US" sz="1800" spc="-1" strike="noStrike">
                <a:solidFill>
                  <a:srgbClr val="000000"/>
                </a:solidFill>
                <a:uFill>
                  <a:solidFill>
                    <a:srgbClr val="ffffff"/>
                  </a:solidFill>
                </a:uFill>
                <a:latin typeface="Courier New"/>
                <a:ea typeface="Courier New"/>
              </a:rPr>
              <a:t>for i=0:8:N</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for j=i+8:8:N</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for i'=i:i+8</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accum0[0:7] = 0 ... accum7[0:7] = 0</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for k=0:8:D</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dist0[0:7] = X[i][k:k+7]</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X[j][k:k+7]</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accum0[0:7] += dist0*dist0</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dist7[0:7] = X[i+7][k:k+7]</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X[j+7][k:k+7]</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accum7[0:7] += dist7*dist7</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Reduce 8 accums into res[0:8]</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Multiply by factor</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Store res as 1 row in upper block</a:t>
            </a:r>
            <a:endParaRPr b="0" lang="en-US" sz="1800" spc="-1" strike="noStrike">
              <a:solidFill>
                <a:srgbClr val="000000"/>
              </a:solidFill>
              <a:uFill>
                <a:solidFill>
                  <a:srgbClr val="ffffff"/>
                </a:solidFill>
              </a:uFill>
              <a:latin typeface="Arial"/>
            </a:endParaRPr>
          </a:p>
          <a:p>
            <a:pPr marL="14400">
              <a:lnSpc>
                <a:spcPct val="100000"/>
              </a:lnSpc>
            </a:pP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	</a:t>
            </a:r>
            <a:r>
              <a:rPr b="1" lang="en-US" sz="1800" spc="-1" strike="noStrike">
                <a:solidFill>
                  <a:srgbClr val="000000"/>
                </a:solidFill>
                <a:uFill>
                  <a:solidFill>
                    <a:srgbClr val="ffffff"/>
                  </a:solidFill>
                </a:uFill>
                <a:latin typeface="Courier New"/>
                <a:ea typeface="Courier New"/>
              </a:rPr>
              <a:t>Transpose 8 rows and store lower block</a:t>
            </a:r>
            <a:endParaRPr b="0" lang="en-US" sz="1800" spc="-1" strike="noStrike">
              <a:solidFill>
                <a:srgbClr val="000000"/>
              </a:solidFill>
              <a:uFill>
                <a:solidFill>
                  <a:srgbClr val="ffffff"/>
                </a:solidFill>
              </a:uFill>
              <a:latin typeface="Arial"/>
            </a:endParaRPr>
          </a:p>
        </p:txBody>
      </p:sp>
      <p:sp>
        <p:nvSpPr>
          <p:cNvPr id="198" name="Line 25"/>
          <p:cNvSpPr/>
          <p:nvPr/>
        </p:nvSpPr>
        <p:spPr>
          <a:xfrm>
            <a:off x="380880" y="2738880"/>
            <a:ext cx="360" cy="4042800"/>
          </a:xfrm>
          <a:prstGeom prst="line">
            <a:avLst/>
          </a:prstGeom>
          <a:ln w="31680">
            <a:solidFill>
              <a:srgbClr val="000000"/>
            </a:solidFill>
            <a:miter/>
          </a:ln>
        </p:spPr>
        <p:style>
          <a:lnRef idx="0"/>
          <a:fillRef idx="0"/>
          <a:effectRef idx="0"/>
          <a:fontRef idx="minor"/>
        </p:style>
      </p:sp>
      <p:sp>
        <p:nvSpPr>
          <p:cNvPr id="199" name="Line 26"/>
          <p:cNvSpPr/>
          <p:nvPr/>
        </p:nvSpPr>
        <p:spPr>
          <a:xfrm>
            <a:off x="578880" y="2971800"/>
            <a:ext cx="360" cy="3809880"/>
          </a:xfrm>
          <a:prstGeom prst="line">
            <a:avLst/>
          </a:prstGeom>
          <a:ln w="31680">
            <a:solidFill>
              <a:srgbClr val="000000"/>
            </a:solidFill>
            <a:miter/>
          </a:ln>
        </p:spPr>
        <p:style>
          <a:lnRef idx="0"/>
          <a:fillRef idx="0"/>
          <a:effectRef idx="0"/>
          <a:fontRef idx="minor"/>
        </p:style>
      </p:sp>
      <p:sp>
        <p:nvSpPr>
          <p:cNvPr id="200" name="Line 27"/>
          <p:cNvSpPr/>
          <p:nvPr/>
        </p:nvSpPr>
        <p:spPr>
          <a:xfrm>
            <a:off x="761760" y="3200400"/>
            <a:ext cx="360" cy="3276360"/>
          </a:xfrm>
          <a:prstGeom prst="line">
            <a:avLst/>
          </a:prstGeom>
          <a:ln w="31680">
            <a:solidFill>
              <a:srgbClr val="000000"/>
            </a:solidFill>
            <a:miter/>
          </a:ln>
        </p:spPr>
        <p:style>
          <a:lnRef idx="0"/>
          <a:fillRef idx="0"/>
          <a:effectRef idx="0"/>
          <a:fontRef idx="minor"/>
        </p:style>
      </p:sp>
      <p:sp>
        <p:nvSpPr>
          <p:cNvPr id="201" name="Line 28"/>
          <p:cNvSpPr/>
          <p:nvPr/>
        </p:nvSpPr>
        <p:spPr>
          <a:xfrm>
            <a:off x="914400" y="3733560"/>
            <a:ext cx="360" cy="1905120"/>
          </a:xfrm>
          <a:prstGeom prst="line">
            <a:avLst/>
          </a:prstGeom>
          <a:ln w="31680">
            <a:solidFill>
              <a:srgbClr val="000000"/>
            </a:solidFill>
            <a:miter/>
          </a:ln>
        </p:spPr>
        <p:style>
          <a:lnRef idx="0"/>
          <a:fillRef idx="0"/>
          <a:effectRef idx="0"/>
          <a:fontRef idx="minor"/>
        </p:style>
      </p:sp>
      <p:sp>
        <p:nvSpPr>
          <p:cNvPr id="202" name="CustomShape 29"/>
          <p:cNvSpPr/>
          <p:nvPr/>
        </p:nvSpPr>
        <p:spPr>
          <a:xfrm>
            <a:off x="6868800" y="5420520"/>
            <a:ext cx="436680" cy="398520"/>
          </a:xfrm>
          <a:prstGeom prst="rect">
            <a:avLst/>
          </a:prstGeom>
          <a:noFill/>
          <a:ln w="6480">
            <a:noFill/>
          </a:ln>
        </p:spPr>
        <p:style>
          <a:lnRef idx="0"/>
          <a:fillRef idx="0"/>
          <a:effectRef idx="0"/>
          <a:fontRef idx="minor"/>
        </p:style>
      </p:sp>
      <p:sp>
        <p:nvSpPr>
          <p:cNvPr id="203" name="CustomShape 30"/>
          <p:cNvSpPr/>
          <p:nvPr/>
        </p:nvSpPr>
        <p:spPr>
          <a:xfrm>
            <a:off x="6868800" y="5420520"/>
            <a:ext cx="436680" cy="398520"/>
          </a:xfrm>
          <a:prstGeom prst="rect">
            <a:avLst/>
          </a:prstGeom>
          <a:blipFill>
            <a:blip r:embed="rId2"/>
            <a:stretch>
              <a:fillRect/>
            </a:stretch>
          </a:blipFill>
          <a:ln w="6480">
            <a:noFill/>
          </a:ln>
        </p:spPr>
        <p:style>
          <a:lnRef idx="0"/>
          <a:fillRef idx="0"/>
          <a:effectRef idx="0"/>
          <a:fontRef idx="minor"/>
        </p:style>
        <p:txBody>
          <a:bodyPr lIns="90000" rIns="90000" tIns="45000" bIns="45000"/>
          <a:p>
            <a:pPr>
              <a:lnSpc>
                <a:spcPct val="100000"/>
              </a:lnSpc>
            </a:pPr>
            <a:r>
              <a:rPr b="1" lang="en-US" sz="2400" spc="-1" strike="noStrike">
                <a:solidFill>
                  <a:srgbClr val="000000"/>
                </a:solidFill>
                <a:uFill>
                  <a:solidFill>
                    <a:srgbClr val="ffffff"/>
                  </a:solidFill>
                </a:uFill>
                <a:latin typeface="Arial Narrow"/>
                <a:ea typeface="DejaVu Sans"/>
              </a:rPr>
              <a:t> </a:t>
            </a:r>
            <a:endParaRPr b="0" lang="en-US" sz="1800" spc="-1" strike="noStrike">
              <a:solidFill>
                <a:srgbClr val="000000"/>
              </a:solidFill>
              <a:uFill>
                <a:solidFill>
                  <a:srgbClr val="ffffff"/>
                </a:solidFill>
              </a:uFill>
              <a:latin typeface="Arial"/>
            </a:endParaRPr>
          </a:p>
        </p:txBody>
      </p:sp>
      <p:sp>
        <p:nvSpPr>
          <p:cNvPr id="204" name="CustomShape 31"/>
          <p:cNvSpPr/>
          <p:nvPr/>
        </p:nvSpPr>
        <p:spPr>
          <a:xfrm>
            <a:off x="7215480" y="5638680"/>
            <a:ext cx="1339560" cy="360"/>
          </a:xfrm>
          <a:custGeom>
            <a:avLst/>
            <a:gdLst/>
            <a:ahLst/>
            <a:rect l="l" t="t" r="r" b="b"/>
            <a:pathLst>
              <a:path w="21600" h="21600">
                <a:moveTo>
                  <a:pt x="0" y="0"/>
                </a:moveTo>
                <a:lnTo>
                  <a:pt x="21600" y="21600"/>
                </a:lnTo>
              </a:path>
            </a:pathLst>
          </a:custGeom>
          <a:noFill/>
          <a:ln w="57240">
            <a:solidFill>
              <a:srgbClr val="000000"/>
            </a:solidFill>
            <a:miter/>
            <a:tailEnd len="med" type="triangle" w="med"/>
          </a:ln>
        </p:spPr>
        <p:style>
          <a:lnRef idx="0"/>
          <a:fillRef idx="0"/>
          <a:effectRef idx="0"/>
          <a:fontRef idx="minor"/>
        </p:style>
      </p:sp>
      <p:sp>
        <p:nvSpPr>
          <p:cNvPr id="205" name="CustomShape 32"/>
          <p:cNvSpPr/>
          <p:nvPr/>
        </p:nvSpPr>
        <p:spPr>
          <a:xfrm>
            <a:off x="5907960" y="3345480"/>
            <a:ext cx="436680" cy="398520"/>
          </a:xfrm>
          <a:prstGeom prst="rect">
            <a:avLst/>
          </a:prstGeom>
          <a:noFill/>
          <a:ln w="6480">
            <a:noFill/>
          </a:ln>
        </p:spPr>
        <p:style>
          <a:lnRef idx="0"/>
          <a:fillRef idx="0"/>
          <a:effectRef idx="0"/>
          <a:fontRef idx="minor"/>
        </p:style>
      </p:sp>
      <p:sp>
        <p:nvSpPr>
          <p:cNvPr id="206" name="CustomShape 33"/>
          <p:cNvSpPr/>
          <p:nvPr/>
        </p:nvSpPr>
        <p:spPr>
          <a:xfrm>
            <a:off x="5907960" y="3345480"/>
            <a:ext cx="436680" cy="398520"/>
          </a:xfrm>
          <a:prstGeom prst="rect">
            <a:avLst/>
          </a:prstGeom>
          <a:blipFill>
            <a:blip r:embed="rId3"/>
            <a:stretch>
              <a:fillRect/>
            </a:stretch>
          </a:blipFill>
          <a:ln w="6480">
            <a:noFill/>
          </a:ln>
        </p:spPr>
        <p:style>
          <a:lnRef idx="0"/>
          <a:fillRef idx="0"/>
          <a:effectRef idx="0"/>
          <a:fontRef idx="minor"/>
        </p:style>
        <p:txBody>
          <a:bodyPr lIns="90000" rIns="90000" tIns="45000" bIns="45000"/>
          <a:p>
            <a:pPr>
              <a:lnSpc>
                <a:spcPct val="100000"/>
              </a:lnSpc>
            </a:pPr>
            <a:r>
              <a:rPr b="1" lang="en-US" sz="2400" spc="-1" strike="noStrike">
                <a:solidFill>
                  <a:srgbClr val="000000"/>
                </a:solidFill>
                <a:uFill>
                  <a:solidFill>
                    <a:srgbClr val="ffffff"/>
                  </a:solidFill>
                </a:uFill>
                <a:latin typeface="Arial Narrow"/>
                <a:ea typeface="DejaVu Sans"/>
              </a:rPr>
              <a:t> </a:t>
            </a:r>
            <a:endParaRPr b="0" lang="en-US" sz="1800" spc="-1" strike="noStrike">
              <a:solidFill>
                <a:srgbClr val="000000"/>
              </a:solidFill>
              <a:uFill>
                <a:solidFill>
                  <a:srgbClr val="ffffff"/>
                </a:solidFill>
              </a:uFill>
              <a:latin typeface="Arial"/>
            </a:endParaRPr>
          </a:p>
        </p:txBody>
      </p:sp>
      <p:sp>
        <p:nvSpPr>
          <p:cNvPr id="207" name="CustomShape 34"/>
          <p:cNvSpPr/>
          <p:nvPr/>
        </p:nvSpPr>
        <p:spPr>
          <a:xfrm flipH="1">
            <a:off x="6080400" y="3733920"/>
            <a:ext cx="360" cy="912960"/>
          </a:xfrm>
          <a:custGeom>
            <a:avLst/>
            <a:gdLst/>
            <a:ahLst/>
            <a:rect l="l" t="t" r="r" b="b"/>
            <a:pathLst>
              <a:path w="21600" h="21600">
                <a:moveTo>
                  <a:pt x="0" y="0"/>
                </a:moveTo>
                <a:lnTo>
                  <a:pt x="21600" y="21600"/>
                </a:lnTo>
              </a:path>
            </a:pathLst>
          </a:custGeom>
          <a:noFill/>
          <a:ln w="57240">
            <a:solidFill>
              <a:srgbClr val="000000"/>
            </a:solidFill>
            <a:miter/>
            <a:tailEnd len="med" type="triangle" w="med"/>
          </a:ln>
        </p:spPr>
        <p:style>
          <a:lnRef idx="0"/>
          <a:fillRef idx="0"/>
          <a:effectRef idx="0"/>
          <a:fontRef idx="minor"/>
        </p:style>
      </p:sp>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CustomShape 1"/>
          <p:cNvSpPr/>
          <p:nvPr/>
        </p:nvSpPr>
        <p:spPr>
          <a:xfrm>
            <a:off x="363960" y="380880"/>
            <a:ext cx="8404560" cy="760680"/>
          </a:xfrm>
          <a:prstGeom prst="rect">
            <a:avLst/>
          </a:prstGeom>
          <a:noFill/>
          <a:ln>
            <a:noFill/>
          </a:ln>
        </p:spPr>
        <p:style>
          <a:lnRef idx="0"/>
          <a:fillRef idx="0"/>
          <a:effectRef idx="0"/>
          <a:fontRef idx="minor"/>
        </p:style>
        <p:txBody>
          <a:bodyPr lIns="90000" rIns="90000" tIns="91440" bIns="45000"/>
          <a:p>
            <a:pPr marL="119160" indent="-117720">
              <a:lnSpc>
                <a:spcPct val="100000"/>
              </a:lnSpc>
            </a:pPr>
            <a:r>
              <a:rPr b="1" lang="en-US" sz="3600" spc="-1" strike="noStrike">
                <a:solidFill>
                  <a:srgbClr val="000000"/>
                </a:solidFill>
                <a:uFill>
                  <a:solidFill>
                    <a:srgbClr val="ffffff"/>
                  </a:solidFill>
                </a:uFill>
                <a:latin typeface="Calibri"/>
                <a:ea typeface="DejaVu Sans"/>
              </a:rPr>
              <a:t>Part 2a: High dimensional affinities</a:t>
            </a:r>
            <a:endParaRPr b="0" lang="en-US" sz="1800" spc="-1" strike="noStrike">
              <a:solidFill>
                <a:srgbClr val="000000"/>
              </a:solidFill>
              <a:uFill>
                <a:solidFill>
                  <a:srgbClr val="ffffff"/>
                </a:solidFill>
              </a:uFill>
              <a:latin typeface="Arial"/>
            </a:endParaRPr>
          </a:p>
        </p:txBody>
      </p:sp>
      <p:sp>
        <p:nvSpPr>
          <p:cNvPr id="209" name="CustomShape 2"/>
          <p:cNvSpPr/>
          <p:nvPr/>
        </p:nvSpPr>
        <p:spPr>
          <a:xfrm>
            <a:off x="375840" y="1362240"/>
            <a:ext cx="7894800" cy="4970520"/>
          </a:xfrm>
          <a:prstGeom prst="rect">
            <a:avLst/>
          </a:prstGeom>
          <a:noFill/>
          <a:ln>
            <a:noFill/>
          </a:ln>
        </p:spPr>
        <p:style>
          <a:lnRef idx="0"/>
          <a:fillRef idx="0"/>
          <a:effectRef idx="0"/>
          <a:fontRef idx="minor"/>
        </p:style>
      </p:sp>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ETH Course</Template>
  <TotalTime>299</TotalTime>
  <Application>LibreOffice/5.1.6.2$Linux_X86_64 LibreOffice_project/10m0$Build-2</Application>
  <Words>1217</Words>
  <Paragraphs>204</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2009-01-12T00:38:48Z</dcterms:created>
  <dc:creator>Markus Pueschel</dc:creator>
  <dc:description>Redesign of slides created by Randal E. Bryant and David R. O'Hallaron</dc:description>
  <dc:language>en-US</dc:language>
  <cp:lastModifiedBy/>
  <cp:lastPrinted>1999-09-20T15:19:18Z</cp:lastPrinted>
  <dcterms:modified xsi:type="dcterms:W3CDTF">2017-05-28T11:28:32Z</dcterms:modified>
  <cp:revision>1148</cp:revision>
  <dc:subject/>
  <dc:title>How to Write Fast Numerical Code</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15.0032</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11</vt:i4>
  </property>
  <property fmtid="{D5CDD505-2E9C-101B-9397-08002B2CF9AE}" pid="8" name="PresentationFormat">
    <vt:lpwstr>On-screen Show (4:3)</vt:lpwstr>
  </property>
  <property fmtid="{D5CDD505-2E9C-101B-9397-08002B2CF9AE}" pid="9" name="ScaleCrop">
    <vt:bool>0</vt:bool>
  </property>
  <property fmtid="{D5CDD505-2E9C-101B-9397-08002B2CF9AE}" pid="10" name="ShareDoc">
    <vt:bool>0</vt:bool>
  </property>
  <property fmtid="{D5CDD505-2E9C-101B-9397-08002B2CF9AE}" pid="11" name="Slides">
    <vt:i4>17</vt:i4>
  </property>
</Properties>
</file>